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Robo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2" roundtripDataSignature="AMtx7mhHF8Mk3O+XVCmYQk6IjKr2BGKg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Roboto-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bold.fntdata"/><Relationship Id="rId16" Type="http://schemas.openxmlformats.org/officeDocument/2006/relationships/slide" Target="slides/slide11.xml"/><Relationship Id="rId38" Type="http://schemas.openxmlformats.org/officeDocument/2006/relationships/font" Target="fonts/Robot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2" name="Google Shape;46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1" name="Google Shape;51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4" name="Google Shape;57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3" name="Google Shape;59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2" name="Google Shape;61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5" name="Google Shape;62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5" name="Google Shape;64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3" name="Google Shape;66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4" name="Google Shape;68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4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4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3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4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4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4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4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4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4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4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hyperlink" Target="https://www.fulll.fr/" TargetMode="External"/><Relationship Id="rId6"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hyperlink" Target="https://www.fulll.fr/" TargetMode="External"/><Relationship Id="rId5" Type="http://schemas.openxmlformats.org/officeDocument/2006/relationships/image" Target="../media/image7.png"/><Relationship Id="rId6"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hyperlink" Target="https://www.fulll.fr/" TargetMode="External"/><Relationship Id="rId7"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4.png"/><Relationship Id="rId6" Type="http://schemas.openxmlformats.org/officeDocument/2006/relationships/hyperlink" Target="https://www.fulll.fr/" TargetMode="External"/><Relationship Id="rId7"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hyperlink" Target="https://www.fulll.fr/" TargetMode="External"/><Relationship Id="rId6" Type="http://schemas.openxmlformats.org/officeDocument/2006/relationships/image" Target="../media/image7.png"/><Relationship Id="rId7" Type="http://schemas.openxmlformats.org/officeDocument/2006/relationships/image" Target="../media/image24.png"/><Relationship Id="rId8"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hyperlink" Target="https://www.fulll.fr/" TargetMode="External"/><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4.png"/><Relationship Id="rId6" Type="http://schemas.openxmlformats.org/officeDocument/2006/relationships/hyperlink" Target="https://www.fulll.fr/" TargetMode="External"/><Relationship Id="rId7"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hyperlink" Target="https://www.fulll.fr/" TargetMode="External"/><Relationship Id="rId7"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33.png"/><Relationship Id="rId5" Type="http://schemas.openxmlformats.org/officeDocument/2006/relationships/image" Target="../media/image4.png"/><Relationship Id="rId6" Type="http://schemas.openxmlformats.org/officeDocument/2006/relationships/hyperlink" Target="https://www.fulll.fr/" TargetMode="External"/><Relationship Id="rId7"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25.png"/><Relationship Id="rId5" Type="http://schemas.openxmlformats.org/officeDocument/2006/relationships/image" Target="../media/image4.png"/><Relationship Id="rId6" Type="http://schemas.openxmlformats.org/officeDocument/2006/relationships/hyperlink" Target="https://www.fulll.fr/" TargetMode="External"/><Relationship Id="rId7"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41.png"/><Relationship Id="rId5" Type="http://schemas.openxmlformats.org/officeDocument/2006/relationships/image" Target="../media/image4.png"/><Relationship Id="rId6" Type="http://schemas.openxmlformats.org/officeDocument/2006/relationships/hyperlink" Target="https://www.fulll.fr/" TargetMode="External"/><Relationship Id="rId7"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hyperlink" Target="https://www.fulll.fr/" TargetMode="External"/><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hyperlink" Target="https://www.fulll.fr/" TargetMode="External"/><Relationship Id="rId5"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hyperlink" Target="https://www.fulll.fr/" TargetMode="External"/><Relationship Id="rId5"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hyperlink" Target="https://www.fulll.fr/" TargetMode="External"/><Relationship Id="rId7"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hyperlink" Target="https://www.fulll.fr/" TargetMode="External"/><Relationship Id="rId7"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hyperlink" Target="https://www.fulll.fr/" TargetMode="External"/><Relationship Id="rId7"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hyperlink" Target="https://www.fulll.fr/" TargetMode="External"/><Relationship Id="rId5"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4.png"/><Relationship Id="rId6" Type="http://schemas.openxmlformats.org/officeDocument/2006/relationships/hyperlink" Target="https://www.fulll.fr/" TargetMode="External"/><Relationship Id="rId7"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4.png"/><Relationship Id="rId6" Type="http://schemas.openxmlformats.org/officeDocument/2006/relationships/hyperlink" Target="https://www.fulll.fr/" TargetMode="External"/><Relationship Id="rId7"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39.png"/><Relationship Id="rId5" Type="http://schemas.openxmlformats.org/officeDocument/2006/relationships/image" Target="../media/image21.png"/><Relationship Id="rId6" Type="http://schemas.openxmlformats.org/officeDocument/2006/relationships/image" Target="../media/image13.png"/><Relationship Id="rId7" Type="http://schemas.openxmlformats.org/officeDocument/2006/relationships/hyperlink" Target="https://www.fulll.fr/" TargetMode="External"/><Relationship Id="rId8"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28.png"/><Relationship Id="rId11" Type="http://schemas.openxmlformats.org/officeDocument/2006/relationships/hyperlink" Target="https://www.fulll.fr/" TargetMode="External"/><Relationship Id="rId10" Type="http://schemas.openxmlformats.org/officeDocument/2006/relationships/hyperlink" Target="https://apps.apple.com/fr/app/fulll/id1561772484" TargetMode="External"/><Relationship Id="rId12" Type="http://schemas.openxmlformats.org/officeDocument/2006/relationships/image" Target="../media/image7.png"/><Relationship Id="rId9" Type="http://schemas.openxmlformats.org/officeDocument/2006/relationships/hyperlink" Target="https://play.google.com/store/apps/details?id=digital.fulll.inexweb" TargetMode="External"/><Relationship Id="rId5" Type="http://schemas.openxmlformats.org/officeDocument/2006/relationships/image" Target="../media/image23.png"/><Relationship Id="rId6" Type="http://schemas.openxmlformats.org/officeDocument/2006/relationships/image" Target="../media/image42.png"/><Relationship Id="rId7" Type="http://schemas.openxmlformats.org/officeDocument/2006/relationships/image" Target="../media/image29.png"/><Relationship Id="rId8"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https://www.fulll.fr/" TargetMode="External"/><Relationship Id="rId5"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35.png"/><Relationship Id="rId11" Type="http://schemas.openxmlformats.org/officeDocument/2006/relationships/image" Target="../media/image7.png"/><Relationship Id="rId10" Type="http://schemas.openxmlformats.org/officeDocument/2006/relationships/hyperlink" Target="https://www.fulll.fr/" TargetMode="External"/><Relationship Id="rId9" Type="http://schemas.openxmlformats.org/officeDocument/2006/relationships/hyperlink" Target="https://apps.apple.com/fr/app/dashboard-by-fulll/id1561964139" TargetMode="External"/><Relationship Id="rId5" Type="http://schemas.openxmlformats.org/officeDocument/2006/relationships/image" Target="../media/image43.png"/><Relationship Id="rId6" Type="http://schemas.openxmlformats.org/officeDocument/2006/relationships/image" Target="../media/image31.png"/><Relationship Id="rId7" Type="http://schemas.openxmlformats.org/officeDocument/2006/relationships/image" Target="../media/image38.png"/><Relationship Id="rId8" Type="http://schemas.openxmlformats.org/officeDocument/2006/relationships/hyperlink" Target="https://play.google.com/store/apps/details?id=digital.fulll.dashboard&amp;gl=F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44.png"/><Relationship Id="rId10" Type="http://schemas.openxmlformats.org/officeDocument/2006/relationships/hyperlink" Target="https://apps.apple.com/fr/app/fact-inexweb/id1547954094" TargetMode="External"/><Relationship Id="rId9" Type="http://schemas.openxmlformats.org/officeDocument/2006/relationships/hyperlink" Target="https://play.google.com/store/apps/details?id=digital.inextenso.invoicing&amp;gl=FR" TargetMode="External"/><Relationship Id="rId5" Type="http://schemas.openxmlformats.org/officeDocument/2006/relationships/image" Target="../media/image32.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hyperlink" Target="https://www.fulll.fr/" TargetMode="External"/><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https://www.fulll.fr/" TargetMode="External"/><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hyperlink" Target="https://www.fulll.fr/" TargetMode="External"/><Relationship Id="rId7"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hyperlink" Target="https://www.fulll.fr/" TargetMode="External"/><Relationship Id="rId7"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hyperlink" Target="https://www.fulll.fr/" TargetMode="External"/><Relationship Id="rId7"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hyperlink" Target="https://www.fulll.fr/" TargetMode="External"/><Relationship Id="rId7"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hyperlink" Target="https://www.fulll.fr/" TargetMode="External"/><Relationship Id="rId7"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p:nvPr/>
        </p:nvSpPr>
        <p:spPr>
          <a:xfrm>
            <a:off x="3702600" y="1756800"/>
            <a:ext cx="1321200" cy="232200"/>
          </a:xfrm>
          <a:prstGeom prst="rect">
            <a:avLst/>
          </a:prstGeom>
          <a:solidFill>
            <a:srgbClr val="F4B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
          <p:cNvSpPr txBox="1"/>
          <p:nvPr/>
        </p:nvSpPr>
        <p:spPr>
          <a:xfrm>
            <a:off x="2513275" y="1423496"/>
            <a:ext cx="5558400" cy="1185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4000"/>
              <a:buFont typeface="Arial"/>
              <a:buNone/>
            </a:pPr>
            <a:r>
              <a:rPr b="1" i="0" lang="fr" sz="4000" u="none" cap="none" strike="noStrike">
                <a:solidFill>
                  <a:schemeClr val="dk1"/>
                </a:solidFill>
                <a:latin typeface="Arial"/>
                <a:ea typeface="Arial"/>
                <a:cs typeface="Arial"/>
                <a:sym typeface="Arial"/>
              </a:rPr>
              <a:t>Des outils pour </a:t>
            </a:r>
            <a:endParaRPr b="1" i="0" sz="40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4000"/>
              <a:buFont typeface="Arial"/>
              <a:buNone/>
            </a:pPr>
            <a:r>
              <a:rPr b="1" i="0" lang="fr" sz="4000" u="none" cap="none" strike="noStrike">
                <a:solidFill>
                  <a:schemeClr val="dk1"/>
                </a:solidFill>
                <a:latin typeface="Arial"/>
                <a:ea typeface="Arial"/>
                <a:cs typeface="Arial"/>
                <a:sym typeface="Arial"/>
              </a:rPr>
              <a:t>piloter votre activité !</a:t>
            </a:r>
            <a:endParaRPr b="1" i="0" sz="4000" u="none" cap="none" strike="noStrike">
              <a:solidFill>
                <a:schemeClr val="dk1"/>
              </a:solidFill>
              <a:latin typeface="Arial"/>
              <a:ea typeface="Arial"/>
              <a:cs typeface="Arial"/>
              <a:sym typeface="Arial"/>
            </a:endParaRPr>
          </a:p>
        </p:txBody>
      </p:sp>
      <p:sp>
        <p:nvSpPr>
          <p:cNvPr id="56" name="Google Shape;56;p1"/>
          <p:cNvSpPr/>
          <p:nvPr/>
        </p:nvSpPr>
        <p:spPr>
          <a:xfrm>
            <a:off x="0" y="0"/>
            <a:ext cx="113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
          <p:cNvSpPr txBox="1"/>
          <p:nvPr/>
        </p:nvSpPr>
        <p:spPr>
          <a:xfrm>
            <a:off x="2513275" y="2804225"/>
            <a:ext cx="5673900" cy="10761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050"/>
              <a:buFont typeface="Arial"/>
              <a:buNone/>
            </a:pPr>
            <a:r>
              <a:rPr b="0" i="0" lang="fr" sz="1050" u="none" cap="none" strike="noStrike">
                <a:solidFill>
                  <a:schemeClr val="dk1"/>
                </a:solidFill>
                <a:latin typeface="Arial"/>
                <a:ea typeface="Arial"/>
                <a:cs typeface="Arial"/>
                <a:sym typeface="Arial"/>
              </a:rPr>
              <a:t>Pour vous aider à gérer efficacement l’activité de votre entreprise, notre cabinet met à votre disposition des </a:t>
            </a:r>
            <a:r>
              <a:rPr b="1" i="0" lang="fr" sz="1050" u="none" cap="none" strike="noStrike">
                <a:solidFill>
                  <a:schemeClr val="dk1"/>
                </a:solidFill>
                <a:latin typeface="Arial"/>
                <a:ea typeface="Arial"/>
                <a:cs typeface="Arial"/>
                <a:sym typeface="Arial"/>
              </a:rPr>
              <a:t>outils collaboratifs 100% digitaux</a:t>
            </a:r>
            <a:r>
              <a:rPr b="0" i="0" lang="fr" sz="1050" u="none" cap="none" strike="noStrike">
                <a:solidFill>
                  <a:schemeClr val="dk1"/>
                </a:solidFill>
                <a:latin typeface="Arial"/>
                <a:ea typeface="Arial"/>
                <a:cs typeface="Arial"/>
                <a:sym typeface="Arial"/>
              </a:rPr>
              <a:t>, </a:t>
            </a:r>
            <a:r>
              <a:rPr b="1" i="0" lang="fr" sz="1050" u="none" cap="none" strike="noStrike">
                <a:solidFill>
                  <a:schemeClr val="dk1"/>
                </a:solidFill>
                <a:latin typeface="Arial"/>
                <a:ea typeface="Arial"/>
                <a:cs typeface="Arial"/>
                <a:sym typeface="Arial"/>
              </a:rPr>
              <a:t>sécurisés, innovants</a:t>
            </a:r>
            <a:r>
              <a:rPr b="0" i="0" lang="fr" sz="1050" u="none" cap="none" strike="noStrike">
                <a:solidFill>
                  <a:schemeClr val="dk1"/>
                </a:solidFill>
                <a:latin typeface="Arial"/>
                <a:ea typeface="Arial"/>
                <a:cs typeface="Arial"/>
                <a:sym typeface="Arial"/>
              </a:rPr>
              <a:t> et </a:t>
            </a:r>
            <a:r>
              <a:rPr b="1" i="0" lang="fr" sz="1050" u="none" cap="none" strike="noStrike">
                <a:solidFill>
                  <a:schemeClr val="dk1"/>
                </a:solidFill>
                <a:latin typeface="Arial"/>
                <a:ea typeface="Arial"/>
                <a:cs typeface="Arial"/>
                <a:sym typeface="Arial"/>
              </a:rPr>
              <a:t>puissants</a:t>
            </a:r>
            <a:r>
              <a:rPr b="0" i="0" lang="fr" sz="1050" u="none" cap="none" strike="noStrike">
                <a:solidFill>
                  <a:schemeClr val="dk1"/>
                </a:solidFill>
                <a:latin typeface="Arial"/>
                <a:ea typeface="Arial"/>
                <a:cs typeface="Arial"/>
                <a:sym typeface="Arial"/>
              </a:rPr>
              <a:t>. Accédez facilement à vos données, où que vous soyez !</a:t>
            </a:r>
            <a:br>
              <a:rPr b="0" i="0" lang="fr" sz="1050" u="none" cap="none" strike="noStrike">
                <a:solidFill>
                  <a:schemeClr val="dk1"/>
                </a:solidFill>
                <a:latin typeface="Arial"/>
                <a:ea typeface="Arial"/>
                <a:cs typeface="Arial"/>
                <a:sym typeface="Arial"/>
              </a:rPr>
            </a:br>
            <a:r>
              <a:rPr b="0" i="0" lang="fr" sz="1050" u="none" cap="none" strike="noStrike">
                <a:solidFill>
                  <a:schemeClr val="dk1"/>
                </a:solidFill>
                <a:latin typeface="Arial"/>
                <a:ea typeface="Arial"/>
                <a:cs typeface="Arial"/>
                <a:sym typeface="Arial"/>
              </a:rPr>
              <a:t>Gagnez en temps, en autonomie, en performance, en indépendance et en productivité.</a:t>
            </a:r>
            <a:endParaRPr b="0" i="0" sz="1050" u="none" cap="none" strike="noStrike">
              <a:solidFill>
                <a:schemeClr val="dk1"/>
              </a:solidFill>
              <a:latin typeface="Arial"/>
              <a:ea typeface="Arial"/>
              <a:cs typeface="Arial"/>
              <a:sym typeface="Arial"/>
            </a:endParaRPr>
          </a:p>
        </p:txBody>
      </p:sp>
      <p:sp>
        <p:nvSpPr>
          <p:cNvPr id="58" name="Google Shape;58;p1"/>
          <p:cNvSpPr/>
          <p:nvPr/>
        </p:nvSpPr>
        <p:spPr>
          <a:xfrm>
            <a:off x="673300" y="1922800"/>
            <a:ext cx="1476300" cy="14706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
          <p:cNvSpPr txBox="1"/>
          <p:nvPr/>
        </p:nvSpPr>
        <p:spPr>
          <a:xfrm>
            <a:off x="2550522" y="952950"/>
            <a:ext cx="1516500" cy="324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400"/>
              <a:buFont typeface="Arial"/>
              <a:buNone/>
            </a:pPr>
            <a:r>
              <a:rPr lang="fr"/>
              <a:t>12 octobre </a:t>
            </a:r>
            <a:r>
              <a:rPr b="0" i="0" lang="fr" sz="1400" u="none" cap="none" strike="noStrike">
                <a:solidFill>
                  <a:srgbClr val="000000"/>
                </a:solidFill>
                <a:latin typeface="Arial"/>
                <a:ea typeface="Arial"/>
                <a:cs typeface="Arial"/>
                <a:sym typeface="Arial"/>
              </a:rPr>
              <a:t>2023</a:t>
            </a:r>
            <a:endParaRPr b="0" i="0" sz="1400" u="none" cap="none" strike="noStrike">
              <a:solidFill>
                <a:srgbClr val="000000"/>
              </a:solidFill>
              <a:latin typeface="Arial"/>
              <a:ea typeface="Arial"/>
              <a:cs typeface="Arial"/>
              <a:sym typeface="Arial"/>
            </a:endParaRPr>
          </a:p>
        </p:txBody>
      </p:sp>
      <p:sp>
        <p:nvSpPr>
          <p:cNvPr id="60" name="Google Shape;60;p1"/>
          <p:cNvSpPr txBox="1"/>
          <p:nvPr/>
        </p:nvSpPr>
        <p:spPr>
          <a:xfrm>
            <a:off x="2782201" y="4055500"/>
            <a:ext cx="5595900" cy="180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300"/>
              <a:buFont typeface="Arial"/>
              <a:buNone/>
            </a:pPr>
            <a:r>
              <a:rPr b="1" i="0" lang="fr" sz="1000" u="none" cap="none" strike="noStrike">
                <a:solidFill>
                  <a:schemeClr val="dk1"/>
                </a:solidFill>
                <a:latin typeface="Arial"/>
                <a:ea typeface="Arial"/>
                <a:cs typeface="Arial"/>
                <a:sym typeface="Arial"/>
              </a:rPr>
              <a:t>Votre contact :</a:t>
            </a:r>
            <a:r>
              <a:rPr b="0" i="0" lang="fr" sz="1000" u="none" cap="none" strike="noStrike">
                <a:solidFill>
                  <a:schemeClr val="dk1"/>
                </a:solidFill>
                <a:latin typeface="Calibri"/>
                <a:ea typeface="Calibri"/>
                <a:cs typeface="Calibri"/>
                <a:sym typeface="Calibri"/>
              </a:rPr>
              <a:t> </a:t>
            </a:r>
            <a:r>
              <a:rPr b="0" i="0" lang="fr" sz="1000" u="none" cap="none" strike="noStrike">
                <a:solidFill>
                  <a:schemeClr val="dk1"/>
                </a:solidFill>
                <a:latin typeface="Arial"/>
                <a:ea typeface="Arial"/>
                <a:cs typeface="Arial"/>
                <a:sym typeface="Arial"/>
              </a:rPr>
              <a:t>Mme/M. NOM du collaborateur I 00.00.00.00.00 I email@email.com</a:t>
            </a:r>
            <a:endParaRPr b="0" i="0" sz="10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850"/>
              <a:buFont typeface="Arial"/>
              <a:buNone/>
            </a:pPr>
            <a:r>
              <a:t/>
            </a:r>
            <a:endParaRPr b="0" i="0" sz="850" u="none" cap="none" strike="noStrike">
              <a:solidFill>
                <a:srgbClr val="272C35"/>
              </a:solidFill>
              <a:latin typeface="Arial"/>
              <a:ea typeface="Arial"/>
              <a:cs typeface="Arial"/>
              <a:sym typeface="Arial"/>
            </a:endParaRPr>
          </a:p>
        </p:txBody>
      </p:sp>
      <p:pic>
        <p:nvPicPr>
          <p:cNvPr id="61" name="Google Shape;61;p1"/>
          <p:cNvPicPr preferRelativeResize="0"/>
          <p:nvPr/>
        </p:nvPicPr>
        <p:blipFill rotWithShape="1">
          <a:blip r:embed="rId3">
            <a:alphaModFix/>
          </a:blip>
          <a:srcRect b="0" l="0" r="0" t="0"/>
          <a:stretch/>
        </p:blipFill>
        <p:spPr>
          <a:xfrm>
            <a:off x="2582772" y="4054990"/>
            <a:ext cx="228986" cy="232084"/>
          </a:xfrm>
          <a:prstGeom prst="rect">
            <a:avLst/>
          </a:prstGeom>
          <a:noFill/>
          <a:ln>
            <a:noFill/>
          </a:ln>
        </p:spPr>
      </p:pic>
      <p:pic>
        <p:nvPicPr>
          <p:cNvPr id="62" name="Google Shape;62;p1"/>
          <p:cNvPicPr preferRelativeResize="0"/>
          <p:nvPr/>
        </p:nvPicPr>
        <p:blipFill rotWithShape="1">
          <a:blip r:embed="rId4">
            <a:alphaModFix/>
          </a:blip>
          <a:srcRect b="0" l="0" r="0" t="0"/>
          <a:stretch/>
        </p:blipFill>
        <p:spPr>
          <a:xfrm>
            <a:off x="853174" y="2209847"/>
            <a:ext cx="975899" cy="896500"/>
          </a:xfrm>
          <a:prstGeom prst="rect">
            <a:avLst/>
          </a:prstGeom>
          <a:noFill/>
          <a:ln>
            <a:noFill/>
          </a:ln>
        </p:spPr>
      </p:pic>
      <p:pic>
        <p:nvPicPr>
          <p:cNvPr id="63" name="Google Shape;63;p1">
            <a:hlinkClick r:id="rId5"/>
          </p:cNvPr>
          <p:cNvPicPr preferRelativeResize="0"/>
          <p:nvPr/>
        </p:nvPicPr>
        <p:blipFill rotWithShape="1">
          <a:blip r:embed="rId6">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0"/>
          <p:cNvSpPr/>
          <p:nvPr/>
        </p:nvSpPr>
        <p:spPr>
          <a:xfrm>
            <a:off x="0" y="0"/>
            <a:ext cx="536400" cy="5143500"/>
          </a:xfrm>
          <a:prstGeom prst="rect">
            <a:avLst/>
          </a:prstGeom>
          <a:solidFill>
            <a:srgbClr val="F4B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0"/>
          <p:cNvSpPr/>
          <p:nvPr/>
        </p:nvSpPr>
        <p:spPr>
          <a:xfrm>
            <a:off x="1737326" y="2001338"/>
            <a:ext cx="2472900" cy="8373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0"/>
          <p:cNvSpPr txBox="1"/>
          <p:nvPr/>
        </p:nvSpPr>
        <p:spPr>
          <a:xfrm>
            <a:off x="1960950" y="2069348"/>
            <a:ext cx="971100" cy="1797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200"/>
              <a:buFont typeface="Arial"/>
              <a:buNone/>
            </a:pPr>
            <a:r>
              <a:rPr b="1" i="0" lang="fr" sz="1200" u="none" cap="none" strike="noStrike">
                <a:solidFill>
                  <a:schemeClr val="dk1"/>
                </a:solidFill>
                <a:latin typeface="Arial"/>
                <a:ea typeface="Arial"/>
                <a:cs typeface="Arial"/>
                <a:sym typeface="Arial"/>
              </a:rPr>
              <a:t>fulll fact</a:t>
            </a:r>
            <a:endParaRPr b="1" i="0" sz="1200" u="none" cap="none" strike="noStrike">
              <a:solidFill>
                <a:schemeClr val="dk1"/>
              </a:solidFill>
              <a:latin typeface="Arial"/>
              <a:ea typeface="Arial"/>
              <a:cs typeface="Arial"/>
              <a:sym typeface="Arial"/>
            </a:endParaRPr>
          </a:p>
        </p:txBody>
      </p:sp>
      <p:sp>
        <p:nvSpPr>
          <p:cNvPr id="245" name="Google Shape;245;p10"/>
          <p:cNvSpPr txBox="1"/>
          <p:nvPr/>
        </p:nvSpPr>
        <p:spPr>
          <a:xfrm>
            <a:off x="1960950" y="2326757"/>
            <a:ext cx="2217900" cy="374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050"/>
              <a:buFont typeface="Arial"/>
              <a:buNone/>
            </a:pPr>
            <a:r>
              <a:rPr b="0" i="0" lang="fr" sz="1050" u="none" cap="none" strike="noStrike">
                <a:solidFill>
                  <a:schemeClr val="dk1"/>
                </a:solidFill>
                <a:latin typeface="Arial"/>
                <a:ea typeface="Arial"/>
                <a:cs typeface="Arial"/>
                <a:sym typeface="Arial"/>
              </a:rPr>
              <a:t>Facturez simplement et soyez prêt pour la facture électronique</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p:txBody>
      </p:sp>
      <p:sp>
        <p:nvSpPr>
          <p:cNvPr id="246" name="Google Shape;246;p10"/>
          <p:cNvSpPr/>
          <p:nvPr/>
        </p:nvSpPr>
        <p:spPr>
          <a:xfrm>
            <a:off x="4933740" y="2001325"/>
            <a:ext cx="2472900" cy="8373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0"/>
          <p:cNvSpPr txBox="1"/>
          <p:nvPr/>
        </p:nvSpPr>
        <p:spPr>
          <a:xfrm>
            <a:off x="5188778" y="2072434"/>
            <a:ext cx="1428900" cy="1797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200"/>
              <a:buFont typeface="Arial"/>
              <a:buNone/>
            </a:pPr>
            <a:r>
              <a:rPr b="1" i="0" lang="fr" sz="1200" u="none" cap="none" strike="noStrike">
                <a:solidFill>
                  <a:schemeClr val="dk1"/>
                </a:solidFill>
                <a:latin typeface="Arial"/>
                <a:ea typeface="Arial"/>
                <a:cs typeface="Arial"/>
                <a:sym typeface="Arial"/>
              </a:rPr>
              <a:t>fulll dashboard</a:t>
            </a:r>
            <a:endParaRPr b="1" i="0" sz="1200" u="none" cap="none" strike="noStrike">
              <a:solidFill>
                <a:schemeClr val="dk1"/>
              </a:solidFill>
              <a:latin typeface="Arial"/>
              <a:ea typeface="Arial"/>
              <a:cs typeface="Arial"/>
              <a:sym typeface="Arial"/>
            </a:endParaRPr>
          </a:p>
        </p:txBody>
      </p:sp>
      <p:sp>
        <p:nvSpPr>
          <p:cNvPr id="248" name="Google Shape;248;p10"/>
          <p:cNvSpPr txBox="1"/>
          <p:nvPr/>
        </p:nvSpPr>
        <p:spPr>
          <a:xfrm>
            <a:off x="5188778" y="2329844"/>
            <a:ext cx="2217900" cy="374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050"/>
              <a:buFont typeface="Arial"/>
              <a:buNone/>
            </a:pPr>
            <a:r>
              <a:rPr b="0" i="0" lang="fr" sz="1050" u="none" cap="none" strike="noStrike">
                <a:solidFill>
                  <a:schemeClr val="dk1"/>
                </a:solidFill>
                <a:latin typeface="Arial"/>
                <a:ea typeface="Arial"/>
                <a:cs typeface="Arial"/>
                <a:sym typeface="Arial"/>
              </a:rPr>
              <a:t>Pilotez votre entreprise avec des indicateurs en temps réel</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p:txBody>
      </p:sp>
      <p:sp>
        <p:nvSpPr>
          <p:cNvPr id="249" name="Google Shape;249;p10"/>
          <p:cNvSpPr/>
          <p:nvPr/>
        </p:nvSpPr>
        <p:spPr>
          <a:xfrm flipH="1" rot="-5400000">
            <a:off x="3192424" y="4059022"/>
            <a:ext cx="696900" cy="14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0" name="Google Shape;250;p10"/>
          <p:cNvSpPr/>
          <p:nvPr/>
        </p:nvSpPr>
        <p:spPr>
          <a:xfrm flipH="1" rot="-5400000">
            <a:off x="4847174" y="2417233"/>
            <a:ext cx="563100" cy="11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1" name="Google Shape;251;p10"/>
          <p:cNvSpPr/>
          <p:nvPr/>
        </p:nvSpPr>
        <p:spPr>
          <a:xfrm>
            <a:off x="3344350" y="3301265"/>
            <a:ext cx="2472900" cy="8373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0"/>
          <p:cNvSpPr txBox="1"/>
          <p:nvPr/>
        </p:nvSpPr>
        <p:spPr>
          <a:xfrm>
            <a:off x="3599426" y="3372375"/>
            <a:ext cx="2086500" cy="1797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200"/>
              <a:buFont typeface="Arial"/>
              <a:buNone/>
            </a:pPr>
            <a:r>
              <a:rPr b="1" i="0" lang="fr" sz="1200" u="none" cap="none" strike="noStrike">
                <a:solidFill>
                  <a:schemeClr val="dk1"/>
                </a:solidFill>
                <a:latin typeface="Arial"/>
                <a:ea typeface="Arial"/>
                <a:cs typeface="Arial"/>
                <a:sym typeface="Arial"/>
              </a:rPr>
              <a:t>fulll achats </a:t>
            </a:r>
            <a:endParaRPr b="0" i="1" sz="1200" u="none" cap="none" strike="noStrike">
              <a:solidFill>
                <a:schemeClr val="dk1"/>
              </a:solidFill>
              <a:latin typeface="Arial"/>
              <a:ea typeface="Arial"/>
              <a:cs typeface="Arial"/>
              <a:sym typeface="Arial"/>
            </a:endParaRPr>
          </a:p>
        </p:txBody>
      </p:sp>
      <p:sp>
        <p:nvSpPr>
          <p:cNvPr id="253" name="Google Shape;253;p10"/>
          <p:cNvSpPr txBox="1"/>
          <p:nvPr/>
        </p:nvSpPr>
        <p:spPr>
          <a:xfrm>
            <a:off x="3599402" y="3629797"/>
            <a:ext cx="2086500" cy="374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050"/>
              <a:buFont typeface="Arial"/>
              <a:buNone/>
            </a:pPr>
            <a:r>
              <a:rPr b="0" i="0" lang="fr" sz="1050" u="none" cap="none" strike="noStrike">
                <a:solidFill>
                  <a:schemeClr val="dk1"/>
                </a:solidFill>
                <a:latin typeface="Arial"/>
                <a:ea typeface="Arial"/>
                <a:cs typeface="Arial"/>
                <a:sym typeface="Arial"/>
              </a:rPr>
              <a:t>Simplifiez et centralisez la gestion de vos achats</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p:txBody>
      </p:sp>
      <p:sp>
        <p:nvSpPr>
          <p:cNvPr id="254" name="Google Shape;254;p10"/>
          <p:cNvSpPr/>
          <p:nvPr/>
        </p:nvSpPr>
        <p:spPr>
          <a:xfrm flipH="1" rot="-5400000">
            <a:off x="3257785" y="3717174"/>
            <a:ext cx="563100" cy="11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5" name="Google Shape;255;p10"/>
          <p:cNvSpPr/>
          <p:nvPr/>
        </p:nvSpPr>
        <p:spPr>
          <a:xfrm flipH="1" rot="-5400000">
            <a:off x="1685237" y="2414147"/>
            <a:ext cx="563100" cy="11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6" name="Google Shape;256;p10"/>
          <p:cNvSpPr/>
          <p:nvPr/>
        </p:nvSpPr>
        <p:spPr>
          <a:xfrm flipH="1" rot="-5400000">
            <a:off x="1685237" y="3845644"/>
            <a:ext cx="563100" cy="11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7" name="Google Shape;257;p10"/>
          <p:cNvSpPr/>
          <p:nvPr/>
        </p:nvSpPr>
        <p:spPr>
          <a:xfrm>
            <a:off x="407075" y="1448463"/>
            <a:ext cx="851100" cy="44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0"/>
          <p:cNvSpPr txBox="1"/>
          <p:nvPr/>
        </p:nvSpPr>
        <p:spPr>
          <a:xfrm>
            <a:off x="288650" y="555175"/>
            <a:ext cx="8202600" cy="837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800"/>
              <a:buFont typeface="Arial"/>
              <a:buNone/>
            </a:pPr>
            <a:r>
              <a:rPr b="1" i="0" lang="fr" sz="2800" u="none" cap="none" strike="noStrike">
                <a:solidFill>
                  <a:schemeClr val="dk1"/>
                </a:solidFill>
                <a:latin typeface="Arial"/>
                <a:ea typeface="Arial"/>
                <a:cs typeface="Arial"/>
                <a:sym typeface="Arial"/>
              </a:rPr>
              <a:t>Des outils pensés pour le pilotage </a:t>
            </a:r>
            <a:endParaRPr b="1" i="0" sz="2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800"/>
              <a:buFont typeface="Arial"/>
              <a:buNone/>
            </a:pPr>
            <a:r>
              <a:rPr b="1" i="0" lang="fr" sz="2800" u="none" cap="none" strike="noStrike">
                <a:solidFill>
                  <a:schemeClr val="dk1"/>
                </a:solidFill>
                <a:latin typeface="Arial"/>
                <a:ea typeface="Arial"/>
                <a:cs typeface="Arial"/>
                <a:sym typeface="Arial"/>
              </a:rPr>
              <a:t>de votre activité !</a:t>
            </a:r>
            <a:endParaRPr b="1" i="0" sz="2800" u="none" cap="none" strike="noStrike">
              <a:solidFill>
                <a:schemeClr val="dk1"/>
              </a:solidFill>
              <a:latin typeface="Arial"/>
              <a:ea typeface="Arial"/>
              <a:cs typeface="Arial"/>
              <a:sym typeface="Arial"/>
            </a:endParaRPr>
          </a:p>
        </p:txBody>
      </p:sp>
      <p:pic>
        <p:nvPicPr>
          <p:cNvPr id="259" name="Google Shape;259;p10"/>
          <p:cNvPicPr preferRelativeResize="0"/>
          <p:nvPr/>
        </p:nvPicPr>
        <p:blipFill rotWithShape="1">
          <a:blip r:embed="rId3">
            <a:alphaModFix/>
          </a:blip>
          <a:srcRect b="0" l="0" r="0" t="0"/>
          <a:stretch/>
        </p:blipFill>
        <p:spPr>
          <a:xfrm>
            <a:off x="8247100" y="273151"/>
            <a:ext cx="612699" cy="562860"/>
          </a:xfrm>
          <a:prstGeom prst="rect">
            <a:avLst/>
          </a:prstGeom>
          <a:noFill/>
          <a:ln>
            <a:noFill/>
          </a:ln>
        </p:spPr>
      </p:pic>
      <p:sp>
        <p:nvSpPr>
          <p:cNvPr id="260" name="Google Shape;260;p10"/>
          <p:cNvSpPr/>
          <p:nvPr/>
        </p:nvSpPr>
        <p:spPr>
          <a:xfrm>
            <a:off x="5937274" y="1689600"/>
            <a:ext cx="401400" cy="369300"/>
          </a:xfrm>
          <a:prstGeom prst="ellipse">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282F39"/>
              </a:solidFill>
              <a:latin typeface="Verdana"/>
              <a:ea typeface="Verdana"/>
              <a:cs typeface="Verdana"/>
              <a:sym typeface="Verdana"/>
            </a:endParaRPr>
          </a:p>
        </p:txBody>
      </p:sp>
      <p:sp>
        <p:nvSpPr>
          <p:cNvPr id="261" name="Google Shape;261;p10"/>
          <p:cNvSpPr/>
          <p:nvPr/>
        </p:nvSpPr>
        <p:spPr>
          <a:xfrm rot="2566445">
            <a:off x="6035730" y="1872103"/>
            <a:ext cx="120157"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262" name="Google Shape;262;p10"/>
          <p:cNvSpPr/>
          <p:nvPr/>
        </p:nvSpPr>
        <p:spPr>
          <a:xfrm rot="8235678">
            <a:off x="6075102" y="1845400"/>
            <a:ext cx="198923"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263" name="Google Shape;263;p10"/>
          <p:cNvSpPr/>
          <p:nvPr/>
        </p:nvSpPr>
        <p:spPr>
          <a:xfrm rot="2566445">
            <a:off x="2873105" y="3317128"/>
            <a:ext cx="120157"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264" name="Google Shape;264;p10"/>
          <p:cNvSpPr/>
          <p:nvPr/>
        </p:nvSpPr>
        <p:spPr>
          <a:xfrm rot="8235678">
            <a:off x="2988752" y="3295650"/>
            <a:ext cx="198923"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265" name="Google Shape;265;p10"/>
          <p:cNvSpPr/>
          <p:nvPr/>
        </p:nvSpPr>
        <p:spPr>
          <a:xfrm>
            <a:off x="2732424" y="1715325"/>
            <a:ext cx="401400" cy="369300"/>
          </a:xfrm>
          <a:prstGeom prst="ellipse">
            <a:avLst/>
          </a:prstGeom>
          <a:solidFill>
            <a:srgbClr val="F4B41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282F39"/>
              </a:solidFill>
              <a:latin typeface="Verdana"/>
              <a:ea typeface="Verdana"/>
              <a:cs typeface="Verdana"/>
              <a:sym typeface="Verdana"/>
            </a:endParaRPr>
          </a:p>
        </p:txBody>
      </p:sp>
      <p:sp>
        <p:nvSpPr>
          <p:cNvPr id="266" name="Google Shape;266;p10"/>
          <p:cNvSpPr/>
          <p:nvPr/>
        </p:nvSpPr>
        <p:spPr>
          <a:xfrm rot="2566445">
            <a:off x="2830880" y="1897828"/>
            <a:ext cx="120157"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267" name="Google Shape;267;p10"/>
          <p:cNvSpPr/>
          <p:nvPr/>
        </p:nvSpPr>
        <p:spPr>
          <a:xfrm rot="8235678">
            <a:off x="2870252" y="1871125"/>
            <a:ext cx="198923"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268" name="Google Shape;268;p10"/>
          <p:cNvSpPr/>
          <p:nvPr/>
        </p:nvSpPr>
        <p:spPr>
          <a:xfrm>
            <a:off x="4347924" y="2997187"/>
            <a:ext cx="401400" cy="369300"/>
          </a:xfrm>
          <a:prstGeom prst="ellipse">
            <a:avLst/>
          </a:prstGeom>
          <a:solidFill>
            <a:srgbClr val="F4B41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282F39"/>
              </a:solidFill>
              <a:latin typeface="Verdana"/>
              <a:ea typeface="Verdana"/>
              <a:cs typeface="Verdana"/>
              <a:sym typeface="Verdana"/>
            </a:endParaRPr>
          </a:p>
        </p:txBody>
      </p:sp>
      <p:sp>
        <p:nvSpPr>
          <p:cNvPr id="269" name="Google Shape;269;p10"/>
          <p:cNvSpPr/>
          <p:nvPr/>
        </p:nvSpPr>
        <p:spPr>
          <a:xfrm rot="2566445">
            <a:off x="4446380" y="3179690"/>
            <a:ext cx="120157"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270" name="Google Shape;270;p10"/>
          <p:cNvSpPr/>
          <p:nvPr/>
        </p:nvSpPr>
        <p:spPr>
          <a:xfrm rot="8235678">
            <a:off x="4485752" y="3152988"/>
            <a:ext cx="198923"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pic>
        <p:nvPicPr>
          <p:cNvPr id="271" name="Google Shape;271;p10">
            <a:hlinkClick r:id="rId4"/>
          </p:cNvPr>
          <p:cNvPicPr preferRelativeResize="0"/>
          <p:nvPr/>
        </p:nvPicPr>
        <p:blipFill rotWithShape="1">
          <a:blip r:embed="rId5">
            <a:alphaModFix/>
          </a:blip>
          <a:srcRect b="0" l="0" r="0" t="0"/>
          <a:stretch/>
        </p:blipFill>
        <p:spPr>
          <a:xfrm>
            <a:off x="7227704" y="4663124"/>
            <a:ext cx="1758370" cy="324600"/>
          </a:xfrm>
          <a:prstGeom prst="rect">
            <a:avLst/>
          </a:prstGeom>
          <a:noFill/>
          <a:ln>
            <a:noFill/>
          </a:ln>
        </p:spPr>
      </p:pic>
      <p:pic>
        <p:nvPicPr>
          <p:cNvPr id="272" name="Google Shape;272;p10"/>
          <p:cNvPicPr preferRelativeResize="0"/>
          <p:nvPr/>
        </p:nvPicPr>
        <p:blipFill>
          <a:blip r:embed="rId6">
            <a:alphaModFix/>
          </a:blip>
          <a:stretch>
            <a:fillRect/>
          </a:stretch>
        </p:blipFill>
        <p:spPr>
          <a:xfrm>
            <a:off x="3061673" y="3020776"/>
            <a:ext cx="594303" cy="426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1"/>
          <p:cNvSpPr/>
          <p:nvPr/>
        </p:nvSpPr>
        <p:spPr>
          <a:xfrm>
            <a:off x="0" y="1632150"/>
            <a:ext cx="2941200" cy="42600"/>
          </a:xfrm>
          <a:prstGeom prst="rect">
            <a:avLst/>
          </a:prstGeom>
          <a:solidFill>
            <a:srgbClr val="F4B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1"/>
          <p:cNvSpPr txBox="1"/>
          <p:nvPr/>
        </p:nvSpPr>
        <p:spPr>
          <a:xfrm>
            <a:off x="230250" y="827825"/>
            <a:ext cx="7459500" cy="38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50"/>
              <a:buFont typeface="Arial"/>
              <a:buNone/>
            </a:pPr>
            <a:r>
              <a:rPr b="1" i="0" lang="fr" sz="2150" u="none" cap="none" strike="noStrike">
                <a:solidFill>
                  <a:schemeClr val="dk1"/>
                </a:solidFill>
                <a:latin typeface="Arial"/>
                <a:ea typeface="Arial"/>
                <a:cs typeface="Arial"/>
                <a:sym typeface="Arial"/>
              </a:rPr>
              <a:t>Facturez simplement et soyez prêt pour la facture électronique</a:t>
            </a:r>
            <a:endParaRPr b="1" i="0" sz="2150" u="none" cap="none" strike="noStrike">
              <a:solidFill>
                <a:schemeClr val="dk1"/>
              </a:solidFill>
              <a:latin typeface="Arial"/>
              <a:ea typeface="Arial"/>
              <a:cs typeface="Arial"/>
              <a:sym typeface="Arial"/>
            </a:endParaRPr>
          </a:p>
        </p:txBody>
      </p:sp>
      <p:sp>
        <p:nvSpPr>
          <p:cNvPr id="279" name="Google Shape;279;p11"/>
          <p:cNvSpPr txBox="1"/>
          <p:nvPr/>
        </p:nvSpPr>
        <p:spPr>
          <a:xfrm>
            <a:off x="230250" y="505625"/>
            <a:ext cx="8808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400"/>
              <a:buFont typeface="Arial"/>
              <a:buNone/>
            </a:pPr>
            <a:r>
              <a:rPr b="1" i="0" lang="fr" sz="1400" u="none" cap="none" strike="noStrike">
                <a:solidFill>
                  <a:srgbClr val="F4B41A"/>
                </a:solidFill>
                <a:latin typeface="Arial"/>
                <a:ea typeface="Arial"/>
                <a:cs typeface="Arial"/>
                <a:sym typeface="Arial"/>
              </a:rPr>
              <a:t>fulll fact</a:t>
            </a:r>
            <a:endParaRPr b="1" i="0" sz="1400" u="none" cap="none" strike="noStrike">
              <a:solidFill>
                <a:srgbClr val="F4B41A"/>
              </a:solidFill>
              <a:latin typeface="Arial"/>
              <a:ea typeface="Arial"/>
              <a:cs typeface="Arial"/>
              <a:sym typeface="Arial"/>
            </a:endParaRPr>
          </a:p>
        </p:txBody>
      </p:sp>
      <p:pic>
        <p:nvPicPr>
          <p:cNvPr id="280" name="Google Shape;280;p11"/>
          <p:cNvPicPr preferRelativeResize="0"/>
          <p:nvPr/>
        </p:nvPicPr>
        <p:blipFill rotWithShape="1">
          <a:blip r:embed="rId3">
            <a:alphaModFix/>
          </a:blip>
          <a:srcRect b="0" l="10467" r="10468" t="0"/>
          <a:stretch/>
        </p:blipFill>
        <p:spPr>
          <a:xfrm>
            <a:off x="483375" y="2121600"/>
            <a:ext cx="2812547" cy="2487576"/>
          </a:xfrm>
          <a:prstGeom prst="rect">
            <a:avLst/>
          </a:prstGeom>
          <a:noFill/>
          <a:ln>
            <a:noFill/>
          </a:ln>
        </p:spPr>
      </p:pic>
      <p:sp>
        <p:nvSpPr>
          <p:cNvPr id="281" name="Google Shape;281;p11"/>
          <p:cNvSpPr txBox="1"/>
          <p:nvPr/>
        </p:nvSpPr>
        <p:spPr>
          <a:xfrm>
            <a:off x="3541075" y="2160600"/>
            <a:ext cx="5254500" cy="603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3DAADB"/>
              </a:buClr>
              <a:buSzPts val="1600"/>
              <a:buFont typeface="Arial"/>
              <a:buNone/>
            </a:pPr>
            <a:r>
              <a:rPr b="0" i="0" lang="fr" sz="1350" u="none" cap="none" strike="noStrike">
                <a:solidFill>
                  <a:schemeClr val="dk1"/>
                </a:solidFill>
                <a:latin typeface="Arial"/>
                <a:ea typeface="Arial"/>
                <a:cs typeface="Arial"/>
                <a:sym typeface="Arial"/>
              </a:rPr>
              <a:t>Grâce à fulll fact, gérez votre </a:t>
            </a:r>
            <a:r>
              <a:rPr b="1" i="0" lang="fr" sz="1350" u="none" cap="none" strike="noStrike">
                <a:solidFill>
                  <a:schemeClr val="dk1"/>
                </a:solidFill>
                <a:latin typeface="Arial"/>
                <a:ea typeface="Arial"/>
                <a:cs typeface="Arial"/>
                <a:sym typeface="Arial"/>
              </a:rPr>
              <a:t>facturation</a:t>
            </a:r>
            <a:r>
              <a:rPr b="0" i="0" lang="fr" sz="1350" u="none" cap="none" strike="noStrike">
                <a:solidFill>
                  <a:schemeClr val="dk1"/>
                </a:solidFill>
                <a:latin typeface="Arial"/>
                <a:ea typeface="Arial"/>
                <a:cs typeface="Arial"/>
                <a:sym typeface="Arial"/>
              </a:rPr>
              <a:t> en toute simplicité grâce à un tableau de bord interactif.</a:t>
            </a:r>
            <a:endParaRPr b="0" i="0" sz="950" u="none" cap="none" strike="noStrike">
              <a:solidFill>
                <a:schemeClr val="dk1"/>
              </a:solidFill>
              <a:latin typeface="Arial"/>
              <a:ea typeface="Arial"/>
              <a:cs typeface="Arial"/>
              <a:sym typeface="Arial"/>
            </a:endParaRPr>
          </a:p>
        </p:txBody>
      </p:sp>
      <p:pic>
        <p:nvPicPr>
          <p:cNvPr id="282" name="Google Shape;282;p11"/>
          <p:cNvPicPr preferRelativeResize="0"/>
          <p:nvPr/>
        </p:nvPicPr>
        <p:blipFill rotWithShape="1">
          <a:blip r:embed="rId4">
            <a:alphaModFix/>
          </a:blip>
          <a:srcRect b="0" l="0" r="0" t="0"/>
          <a:stretch/>
        </p:blipFill>
        <p:spPr>
          <a:xfrm>
            <a:off x="3840534" y="2924810"/>
            <a:ext cx="154611" cy="155863"/>
          </a:xfrm>
          <a:prstGeom prst="rect">
            <a:avLst/>
          </a:prstGeom>
          <a:noFill/>
          <a:ln>
            <a:noFill/>
          </a:ln>
        </p:spPr>
      </p:pic>
      <p:sp>
        <p:nvSpPr>
          <p:cNvPr id="283" name="Google Shape;283;p11"/>
          <p:cNvSpPr txBox="1"/>
          <p:nvPr/>
        </p:nvSpPr>
        <p:spPr>
          <a:xfrm>
            <a:off x="3995139" y="2871517"/>
            <a:ext cx="44961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Gérez vos clients de façon efficace</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284" name="Google Shape;284;p11"/>
          <p:cNvPicPr preferRelativeResize="0"/>
          <p:nvPr/>
        </p:nvPicPr>
        <p:blipFill rotWithShape="1">
          <a:blip r:embed="rId4">
            <a:alphaModFix/>
          </a:blip>
          <a:srcRect b="0" l="0" r="0" t="0"/>
          <a:stretch/>
        </p:blipFill>
        <p:spPr>
          <a:xfrm>
            <a:off x="3840534" y="3187316"/>
            <a:ext cx="154611" cy="155863"/>
          </a:xfrm>
          <a:prstGeom prst="rect">
            <a:avLst/>
          </a:prstGeom>
          <a:noFill/>
          <a:ln>
            <a:noFill/>
          </a:ln>
        </p:spPr>
      </p:pic>
      <p:sp>
        <p:nvSpPr>
          <p:cNvPr id="285" name="Google Shape;285;p11"/>
          <p:cNvSpPr txBox="1"/>
          <p:nvPr/>
        </p:nvSpPr>
        <p:spPr>
          <a:xfrm>
            <a:off x="3995139" y="3134024"/>
            <a:ext cx="44961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Suivez l’activité commerciale de votre entreprise</a:t>
            </a:r>
            <a:endParaRPr b="0" i="0" sz="1150" u="none" cap="none" strike="noStrike">
              <a:solidFill>
                <a:schemeClr val="dk1"/>
              </a:solidFill>
              <a:latin typeface="Arial"/>
              <a:ea typeface="Arial"/>
              <a:cs typeface="Arial"/>
              <a:sym typeface="Arial"/>
            </a:endParaRPr>
          </a:p>
        </p:txBody>
      </p:sp>
      <p:pic>
        <p:nvPicPr>
          <p:cNvPr id="286" name="Google Shape;286;p11"/>
          <p:cNvPicPr preferRelativeResize="0"/>
          <p:nvPr/>
        </p:nvPicPr>
        <p:blipFill rotWithShape="1">
          <a:blip r:embed="rId4">
            <a:alphaModFix/>
          </a:blip>
          <a:srcRect b="0" l="0" r="0" t="0"/>
          <a:stretch/>
        </p:blipFill>
        <p:spPr>
          <a:xfrm>
            <a:off x="3840534" y="3482075"/>
            <a:ext cx="154611" cy="155863"/>
          </a:xfrm>
          <a:prstGeom prst="rect">
            <a:avLst/>
          </a:prstGeom>
          <a:noFill/>
          <a:ln>
            <a:noFill/>
          </a:ln>
        </p:spPr>
      </p:pic>
      <p:sp>
        <p:nvSpPr>
          <p:cNvPr id="287" name="Google Shape;287;p11"/>
          <p:cNvSpPr txBox="1"/>
          <p:nvPr/>
        </p:nvSpPr>
        <p:spPr>
          <a:xfrm>
            <a:off x="3995139" y="3428782"/>
            <a:ext cx="44961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Obtenez vos règlements plus facilement</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288" name="Google Shape;288;p11"/>
          <p:cNvPicPr preferRelativeResize="0"/>
          <p:nvPr/>
        </p:nvPicPr>
        <p:blipFill rotWithShape="1">
          <a:blip r:embed="rId4">
            <a:alphaModFix/>
          </a:blip>
          <a:srcRect b="0" l="0" r="0" t="0"/>
          <a:stretch/>
        </p:blipFill>
        <p:spPr>
          <a:xfrm>
            <a:off x="3840534" y="3776806"/>
            <a:ext cx="154611" cy="155863"/>
          </a:xfrm>
          <a:prstGeom prst="rect">
            <a:avLst/>
          </a:prstGeom>
          <a:noFill/>
          <a:ln>
            <a:noFill/>
          </a:ln>
        </p:spPr>
      </p:pic>
      <p:sp>
        <p:nvSpPr>
          <p:cNvPr id="289" name="Google Shape;289;p11"/>
          <p:cNvSpPr txBox="1"/>
          <p:nvPr/>
        </p:nvSpPr>
        <p:spPr>
          <a:xfrm>
            <a:off x="3995151" y="3723525"/>
            <a:ext cx="48489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Personnalisez votre catalogue et vos documents commerciaux</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290" name="Google Shape;290;p11"/>
          <p:cNvPicPr preferRelativeResize="0"/>
          <p:nvPr/>
        </p:nvPicPr>
        <p:blipFill rotWithShape="1">
          <a:blip r:embed="rId5">
            <a:alphaModFix/>
          </a:blip>
          <a:srcRect b="0" l="0" r="0" t="0"/>
          <a:stretch/>
        </p:blipFill>
        <p:spPr>
          <a:xfrm>
            <a:off x="8247100" y="273151"/>
            <a:ext cx="612699" cy="562860"/>
          </a:xfrm>
          <a:prstGeom prst="rect">
            <a:avLst/>
          </a:prstGeom>
          <a:noFill/>
          <a:ln>
            <a:noFill/>
          </a:ln>
        </p:spPr>
      </p:pic>
      <p:pic>
        <p:nvPicPr>
          <p:cNvPr id="291" name="Google Shape;291;p11">
            <a:hlinkClick r:id="rId6"/>
          </p:cNvPr>
          <p:cNvPicPr preferRelativeResize="0"/>
          <p:nvPr/>
        </p:nvPicPr>
        <p:blipFill rotWithShape="1">
          <a:blip r:embed="rId7">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2"/>
          <p:cNvSpPr/>
          <p:nvPr/>
        </p:nvSpPr>
        <p:spPr>
          <a:xfrm>
            <a:off x="0" y="1632150"/>
            <a:ext cx="2941200" cy="42600"/>
          </a:xfrm>
          <a:prstGeom prst="rect">
            <a:avLst/>
          </a:prstGeom>
          <a:solidFill>
            <a:srgbClr val="F4B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2"/>
          <p:cNvSpPr txBox="1"/>
          <p:nvPr/>
        </p:nvSpPr>
        <p:spPr>
          <a:xfrm>
            <a:off x="154050" y="827825"/>
            <a:ext cx="7041600" cy="696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150"/>
              <a:buFont typeface="Arial"/>
              <a:buNone/>
            </a:pPr>
            <a:r>
              <a:rPr b="1" i="0" lang="fr" sz="2150" u="none" cap="none" strike="noStrike">
                <a:solidFill>
                  <a:schemeClr val="dk1"/>
                </a:solidFill>
                <a:latin typeface="Arial"/>
                <a:ea typeface="Arial"/>
                <a:cs typeface="Arial"/>
                <a:sym typeface="Arial"/>
              </a:rPr>
              <a:t>Pilotez votre entreprise avec des indicateurs en temps réel</a:t>
            </a:r>
            <a:endParaRPr b="1" i="0" sz="2150" u="none" cap="none" strike="noStrike">
              <a:solidFill>
                <a:schemeClr val="dk1"/>
              </a:solidFill>
              <a:latin typeface="Arial"/>
              <a:ea typeface="Arial"/>
              <a:cs typeface="Arial"/>
              <a:sym typeface="Arial"/>
            </a:endParaRPr>
          </a:p>
        </p:txBody>
      </p:sp>
      <p:sp>
        <p:nvSpPr>
          <p:cNvPr id="298" name="Google Shape;298;p12"/>
          <p:cNvSpPr txBox="1"/>
          <p:nvPr/>
        </p:nvSpPr>
        <p:spPr>
          <a:xfrm>
            <a:off x="154050" y="505625"/>
            <a:ext cx="14709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400"/>
              <a:buFont typeface="Arial"/>
              <a:buNone/>
            </a:pPr>
            <a:r>
              <a:rPr b="1" i="0" lang="fr" sz="1400" u="none" cap="none" strike="noStrike">
                <a:solidFill>
                  <a:srgbClr val="F4B41A"/>
                </a:solidFill>
                <a:latin typeface="Arial"/>
                <a:ea typeface="Arial"/>
                <a:cs typeface="Arial"/>
                <a:sym typeface="Arial"/>
              </a:rPr>
              <a:t>fulll dashboard</a:t>
            </a:r>
            <a:endParaRPr b="1" i="0" sz="1400" u="none" cap="none" strike="noStrike">
              <a:solidFill>
                <a:srgbClr val="F4B41A"/>
              </a:solidFill>
              <a:latin typeface="Arial"/>
              <a:ea typeface="Arial"/>
              <a:cs typeface="Arial"/>
              <a:sym typeface="Arial"/>
            </a:endParaRPr>
          </a:p>
        </p:txBody>
      </p:sp>
      <p:sp>
        <p:nvSpPr>
          <p:cNvPr id="299" name="Google Shape;299;p12"/>
          <p:cNvSpPr txBox="1"/>
          <p:nvPr/>
        </p:nvSpPr>
        <p:spPr>
          <a:xfrm>
            <a:off x="3541075" y="2160600"/>
            <a:ext cx="5254500" cy="558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350"/>
              <a:buFont typeface="Arial"/>
              <a:buNone/>
            </a:pPr>
            <a:r>
              <a:rPr b="0" i="0" lang="fr" sz="1350" u="none" cap="none" strike="noStrike">
                <a:solidFill>
                  <a:schemeClr val="dk1"/>
                </a:solidFill>
                <a:latin typeface="Arial"/>
                <a:ea typeface="Arial"/>
                <a:cs typeface="Arial"/>
                <a:sym typeface="Arial"/>
              </a:rPr>
              <a:t>Grâce à fulll dashboard, </a:t>
            </a:r>
            <a:r>
              <a:rPr b="1" i="0" lang="fr" sz="1350" u="none" cap="none" strike="noStrike">
                <a:solidFill>
                  <a:schemeClr val="dk1"/>
                </a:solidFill>
                <a:latin typeface="Arial"/>
                <a:ea typeface="Arial"/>
                <a:cs typeface="Arial"/>
                <a:sym typeface="Arial"/>
              </a:rPr>
              <a:t>pilotez</a:t>
            </a:r>
            <a:r>
              <a:rPr b="0" i="0" lang="fr" sz="1350" u="none" cap="none" strike="noStrike">
                <a:solidFill>
                  <a:schemeClr val="dk1"/>
                </a:solidFill>
                <a:latin typeface="Arial"/>
                <a:ea typeface="Arial"/>
                <a:cs typeface="Arial"/>
                <a:sym typeface="Arial"/>
              </a:rPr>
              <a:t> efficacement votre entreprise avec des indicateurs de votre choix accessibles en temps réel.</a:t>
            </a:r>
            <a:endParaRPr b="0" i="0" sz="950" u="none" cap="none" strike="noStrike">
              <a:solidFill>
                <a:schemeClr val="dk1"/>
              </a:solidFill>
              <a:latin typeface="Arial"/>
              <a:ea typeface="Arial"/>
              <a:cs typeface="Arial"/>
              <a:sym typeface="Arial"/>
            </a:endParaRPr>
          </a:p>
        </p:txBody>
      </p:sp>
      <p:pic>
        <p:nvPicPr>
          <p:cNvPr id="300" name="Google Shape;300;p12"/>
          <p:cNvPicPr preferRelativeResize="0"/>
          <p:nvPr/>
        </p:nvPicPr>
        <p:blipFill rotWithShape="1">
          <a:blip r:embed="rId3">
            <a:alphaModFix/>
          </a:blip>
          <a:srcRect b="0" l="0" r="0" t="0"/>
          <a:stretch/>
        </p:blipFill>
        <p:spPr>
          <a:xfrm>
            <a:off x="3840534" y="2924810"/>
            <a:ext cx="154611" cy="155863"/>
          </a:xfrm>
          <a:prstGeom prst="rect">
            <a:avLst/>
          </a:prstGeom>
          <a:noFill/>
          <a:ln>
            <a:noFill/>
          </a:ln>
        </p:spPr>
      </p:pic>
      <p:sp>
        <p:nvSpPr>
          <p:cNvPr id="301" name="Google Shape;301;p12"/>
          <p:cNvSpPr txBox="1"/>
          <p:nvPr/>
        </p:nvSpPr>
        <p:spPr>
          <a:xfrm>
            <a:off x="3995150" y="2871525"/>
            <a:ext cx="56226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highlight>
                  <a:srgbClr val="FFFFFF"/>
                </a:highlight>
                <a:latin typeface="Arial"/>
                <a:ea typeface="Arial"/>
                <a:cs typeface="Arial"/>
                <a:sym typeface="Arial"/>
              </a:rPr>
              <a:t>Obtenez une vue d’ensemble des performances de votre entreprise</a:t>
            </a:r>
            <a:endParaRPr b="0" i="0" sz="115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302" name="Google Shape;302;p12"/>
          <p:cNvPicPr preferRelativeResize="0"/>
          <p:nvPr/>
        </p:nvPicPr>
        <p:blipFill rotWithShape="1">
          <a:blip r:embed="rId3">
            <a:alphaModFix/>
          </a:blip>
          <a:srcRect b="0" l="0" r="0" t="0"/>
          <a:stretch/>
        </p:blipFill>
        <p:spPr>
          <a:xfrm>
            <a:off x="3840534" y="3268441"/>
            <a:ext cx="154611" cy="155863"/>
          </a:xfrm>
          <a:prstGeom prst="rect">
            <a:avLst/>
          </a:prstGeom>
          <a:noFill/>
          <a:ln>
            <a:noFill/>
          </a:ln>
        </p:spPr>
      </p:pic>
      <p:sp>
        <p:nvSpPr>
          <p:cNvPr id="303" name="Google Shape;303;p12"/>
          <p:cNvSpPr txBox="1"/>
          <p:nvPr/>
        </p:nvSpPr>
        <p:spPr>
          <a:xfrm>
            <a:off x="3995139" y="3215149"/>
            <a:ext cx="44961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highlight>
                  <a:srgbClr val="FFFFFF"/>
                </a:highlight>
                <a:latin typeface="Arial"/>
                <a:ea typeface="Arial"/>
                <a:cs typeface="Arial"/>
                <a:sym typeface="Arial"/>
              </a:rPr>
              <a:t>Accédez à des tableaux de bord personnalisés</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304" name="Google Shape;304;p12"/>
          <p:cNvPicPr preferRelativeResize="0"/>
          <p:nvPr/>
        </p:nvPicPr>
        <p:blipFill rotWithShape="1">
          <a:blip r:embed="rId3">
            <a:alphaModFix/>
          </a:blip>
          <a:srcRect b="0" l="0" r="0" t="0"/>
          <a:stretch/>
        </p:blipFill>
        <p:spPr>
          <a:xfrm>
            <a:off x="3840534" y="3639400"/>
            <a:ext cx="154611" cy="155863"/>
          </a:xfrm>
          <a:prstGeom prst="rect">
            <a:avLst/>
          </a:prstGeom>
          <a:noFill/>
          <a:ln>
            <a:noFill/>
          </a:ln>
        </p:spPr>
      </p:pic>
      <p:sp>
        <p:nvSpPr>
          <p:cNvPr id="305" name="Google Shape;305;p12"/>
          <p:cNvSpPr txBox="1"/>
          <p:nvPr/>
        </p:nvSpPr>
        <p:spPr>
          <a:xfrm>
            <a:off x="3995139" y="3586107"/>
            <a:ext cx="44961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highlight>
                  <a:srgbClr val="FFFFFF"/>
                </a:highlight>
                <a:latin typeface="Arial"/>
                <a:ea typeface="Arial"/>
                <a:cs typeface="Arial"/>
                <a:sym typeface="Arial"/>
              </a:rPr>
              <a:t>Visualisez clairement l’ensemble de vos données</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306" name="Google Shape;306;p12"/>
          <p:cNvPicPr preferRelativeResize="0"/>
          <p:nvPr/>
        </p:nvPicPr>
        <p:blipFill rotWithShape="1">
          <a:blip r:embed="rId3">
            <a:alphaModFix/>
          </a:blip>
          <a:srcRect b="0" l="0" r="0" t="0"/>
          <a:stretch/>
        </p:blipFill>
        <p:spPr>
          <a:xfrm>
            <a:off x="3840534" y="3983031"/>
            <a:ext cx="154611" cy="155863"/>
          </a:xfrm>
          <a:prstGeom prst="rect">
            <a:avLst/>
          </a:prstGeom>
          <a:noFill/>
          <a:ln>
            <a:noFill/>
          </a:ln>
        </p:spPr>
      </p:pic>
      <p:sp>
        <p:nvSpPr>
          <p:cNvPr id="307" name="Google Shape;307;p12"/>
          <p:cNvSpPr txBox="1"/>
          <p:nvPr/>
        </p:nvSpPr>
        <p:spPr>
          <a:xfrm>
            <a:off x="3995151" y="3929750"/>
            <a:ext cx="48489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highlight>
                  <a:srgbClr val="FFFFFF"/>
                </a:highlight>
                <a:latin typeface="Arial"/>
                <a:ea typeface="Arial"/>
                <a:cs typeface="Arial"/>
                <a:sym typeface="Arial"/>
              </a:rPr>
              <a:t>Prenez des décisions en toute confiance</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308" name="Google Shape;308;p12"/>
          <p:cNvPicPr preferRelativeResize="0"/>
          <p:nvPr/>
        </p:nvPicPr>
        <p:blipFill rotWithShape="1">
          <a:blip r:embed="rId4">
            <a:alphaModFix/>
          </a:blip>
          <a:srcRect b="0" l="0" r="0" t="0"/>
          <a:stretch/>
        </p:blipFill>
        <p:spPr>
          <a:xfrm>
            <a:off x="146475" y="2128350"/>
            <a:ext cx="3555674" cy="2511126"/>
          </a:xfrm>
          <a:prstGeom prst="rect">
            <a:avLst/>
          </a:prstGeom>
          <a:noFill/>
          <a:ln>
            <a:noFill/>
          </a:ln>
        </p:spPr>
      </p:pic>
      <p:pic>
        <p:nvPicPr>
          <p:cNvPr id="309" name="Google Shape;309;p12"/>
          <p:cNvPicPr preferRelativeResize="0"/>
          <p:nvPr/>
        </p:nvPicPr>
        <p:blipFill rotWithShape="1">
          <a:blip r:embed="rId5">
            <a:alphaModFix/>
          </a:blip>
          <a:srcRect b="0" l="0" r="0" t="0"/>
          <a:stretch/>
        </p:blipFill>
        <p:spPr>
          <a:xfrm>
            <a:off x="8247100" y="273151"/>
            <a:ext cx="612699" cy="562860"/>
          </a:xfrm>
          <a:prstGeom prst="rect">
            <a:avLst/>
          </a:prstGeom>
          <a:noFill/>
          <a:ln>
            <a:noFill/>
          </a:ln>
        </p:spPr>
      </p:pic>
      <p:pic>
        <p:nvPicPr>
          <p:cNvPr id="310" name="Google Shape;310;p12">
            <a:hlinkClick r:id="rId6"/>
          </p:cNvPr>
          <p:cNvPicPr preferRelativeResize="0"/>
          <p:nvPr/>
        </p:nvPicPr>
        <p:blipFill rotWithShape="1">
          <a:blip r:embed="rId7">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4"/>
          <p:cNvSpPr/>
          <p:nvPr/>
        </p:nvSpPr>
        <p:spPr>
          <a:xfrm>
            <a:off x="0" y="1337475"/>
            <a:ext cx="2941200" cy="42600"/>
          </a:xfrm>
          <a:prstGeom prst="rect">
            <a:avLst/>
          </a:prstGeom>
          <a:solidFill>
            <a:srgbClr val="F4B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4"/>
          <p:cNvSpPr txBox="1"/>
          <p:nvPr/>
        </p:nvSpPr>
        <p:spPr>
          <a:xfrm>
            <a:off x="154050" y="827825"/>
            <a:ext cx="7459500" cy="385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150"/>
              <a:buFont typeface="Arial"/>
              <a:buNone/>
            </a:pPr>
            <a:r>
              <a:rPr b="1" i="0" lang="fr" sz="2150" u="none" cap="none" strike="noStrike">
                <a:solidFill>
                  <a:schemeClr val="dk1"/>
                </a:solidFill>
                <a:latin typeface="Arial"/>
                <a:ea typeface="Arial"/>
                <a:cs typeface="Arial"/>
                <a:sym typeface="Arial"/>
              </a:rPr>
              <a:t>Simplifiez et centralisez la gestion de vos achats </a:t>
            </a:r>
            <a:endParaRPr b="1" i="0" sz="2150" u="none" cap="none" strike="noStrike">
              <a:solidFill>
                <a:schemeClr val="dk1"/>
              </a:solidFill>
              <a:latin typeface="Arial"/>
              <a:ea typeface="Arial"/>
              <a:cs typeface="Arial"/>
              <a:sym typeface="Arial"/>
            </a:endParaRPr>
          </a:p>
        </p:txBody>
      </p:sp>
      <p:sp>
        <p:nvSpPr>
          <p:cNvPr id="317" name="Google Shape;317;p14"/>
          <p:cNvSpPr txBox="1"/>
          <p:nvPr/>
        </p:nvSpPr>
        <p:spPr>
          <a:xfrm>
            <a:off x="194350" y="505625"/>
            <a:ext cx="14709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400"/>
              <a:buFont typeface="Arial"/>
              <a:buNone/>
            </a:pPr>
            <a:r>
              <a:rPr b="1" i="0" lang="fr" sz="1400" u="none" cap="none" strike="noStrike">
                <a:solidFill>
                  <a:srgbClr val="F4B41A"/>
                </a:solidFill>
                <a:latin typeface="Arial"/>
                <a:ea typeface="Arial"/>
                <a:cs typeface="Arial"/>
                <a:sym typeface="Arial"/>
              </a:rPr>
              <a:t>fulll achats</a:t>
            </a:r>
            <a:endParaRPr b="1" i="0" sz="1400" u="none" cap="none" strike="noStrike">
              <a:solidFill>
                <a:srgbClr val="F4B41A"/>
              </a:solidFill>
              <a:latin typeface="Arial"/>
              <a:ea typeface="Arial"/>
              <a:cs typeface="Arial"/>
              <a:sym typeface="Arial"/>
            </a:endParaRPr>
          </a:p>
        </p:txBody>
      </p:sp>
      <p:sp>
        <p:nvSpPr>
          <p:cNvPr id="318" name="Google Shape;318;p14"/>
          <p:cNvSpPr txBox="1"/>
          <p:nvPr/>
        </p:nvSpPr>
        <p:spPr>
          <a:xfrm>
            <a:off x="3582875" y="1960007"/>
            <a:ext cx="5383500" cy="622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350"/>
              <a:buFont typeface="Arial"/>
              <a:buNone/>
            </a:pPr>
            <a:r>
              <a:rPr b="0" i="0" lang="fr" sz="1350" u="none" cap="none" strike="noStrike">
                <a:solidFill>
                  <a:schemeClr val="dk1"/>
                </a:solidFill>
                <a:latin typeface="Arial"/>
                <a:ea typeface="Arial"/>
                <a:cs typeface="Arial"/>
                <a:sym typeface="Arial"/>
              </a:rPr>
              <a:t>Grâce à fulll achats, simplifiez et centralisez la </a:t>
            </a:r>
            <a:r>
              <a:rPr b="1" i="0" lang="fr" sz="1350" u="none" cap="none" strike="noStrike">
                <a:solidFill>
                  <a:schemeClr val="dk1"/>
                </a:solidFill>
                <a:latin typeface="Arial"/>
                <a:ea typeface="Arial"/>
                <a:cs typeface="Arial"/>
                <a:sym typeface="Arial"/>
              </a:rPr>
              <a:t>gestion</a:t>
            </a:r>
            <a:r>
              <a:rPr b="0" i="0" lang="fr" sz="1350" u="none" cap="none" strike="noStrike">
                <a:solidFill>
                  <a:schemeClr val="dk1"/>
                </a:solidFill>
                <a:latin typeface="Arial"/>
                <a:ea typeface="Arial"/>
                <a:cs typeface="Arial"/>
                <a:sym typeface="Arial"/>
              </a:rPr>
              <a:t> de vos achats et </a:t>
            </a:r>
            <a:r>
              <a:rPr lang="fr" sz="1350">
                <a:solidFill>
                  <a:schemeClr val="dk1"/>
                </a:solidFill>
              </a:rPr>
              <a:t>l</a:t>
            </a:r>
            <a:r>
              <a:rPr b="0" i="0" lang="fr" sz="1350" u="none" cap="none" strike="noStrike">
                <a:solidFill>
                  <a:schemeClr val="dk1"/>
                </a:solidFill>
                <a:latin typeface="Arial"/>
                <a:ea typeface="Arial"/>
                <a:cs typeface="Arial"/>
                <a:sym typeface="Arial"/>
              </a:rPr>
              <a:t>es </a:t>
            </a:r>
            <a:r>
              <a:rPr b="1" i="0" lang="fr" sz="1350" u="none" cap="none" strike="noStrike">
                <a:solidFill>
                  <a:schemeClr val="dk1"/>
                </a:solidFill>
                <a:latin typeface="Arial"/>
                <a:ea typeface="Arial"/>
                <a:cs typeface="Arial"/>
                <a:sym typeface="Arial"/>
              </a:rPr>
              <a:t>relations</a:t>
            </a:r>
            <a:r>
              <a:rPr b="0" i="0" lang="fr" sz="1350" u="none" cap="none" strike="noStrike">
                <a:solidFill>
                  <a:schemeClr val="dk1"/>
                </a:solidFill>
                <a:latin typeface="Arial"/>
                <a:ea typeface="Arial"/>
                <a:cs typeface="Arial"/>
                <a:sym typeface="Arial"/>
              </a:rPr>
              <a:t> avec vos fournisseurs : </a:t>
            </a:r>
            <a:endParaRPr b="0" i="0" sz="950" u="none" cap="none" strike="noStrike">
              <a:solidFill>
                <a:schemeClr val="dk1"/>
              </a:solidFill>
              <a:latin typeface="Arial"/>
              <a:ea typeface="Arial"/>
              <a:cs typeface="Arial"/>
              <a:sym typeface="Arial"/>
            </a:endParaRPr>
          </a:p>
        </p:txBody>
      </p:sp>
      <p:pic>
        <p:nvPicPr>
          <p:cNvPr id="319" name="Google Shape;319;p14"/>
          <p:cNvPicPr preferRelativeResize="0"/>
          <p:nvPr/>
        </p:nvPicPr>
        <p:blipFill rotWithShape="1">
          <a:blip r:embed="rId3">
            <a:alphaModFix/>
          </a:blip>
          <a:srcRect b="0" l="0" r="0" t="0"/>
          <a:stretch/>
        </p:blipFill>
        <p:spPr>
          <a:xfrm>
            <a:off x="3700934" y="2706585"/>
            <a:ext cx="154611" cy="155863"/>
          </a:xfrm>
          <a:prstGeom prst="rect">
            <a:avLst/>
          </a:prstGeom>
          <a:noFill/>
          <a:ln>
            <a:noFill/>
          </a:ln>
        </p:spPr>
      </p:pic>
      <p:sp>
        <p:nvSpPr>
          <p:cNvPr id="320" name="Google Shape;320;p14"/>
          <p:cNvSpPr txBox="1"/>
          <p:nvPr/>
        </p:nvSpPr>
        <p:spPr>
          <a:xfrm>
            <a:off x="3835450" y="2626775"/>
            <a:ext cx="4889100" cy="456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Visualisez l'ensemble de vos achats </a:t>
            </a:r>
            <a:r>
              <a:rPr lang="fr" sz="1150">
                <a:solidFill>
                  <a:schemeClr val="dk1"/>
                </a:solidFill>
              </a:rPr>
              <a:t>récupérés automatiquement</a:t>
            </a:r>
            <a:r>
              <a:rPr b="0" i="0" lang="fr" sz="1150" u="none" cap="none" strike="noStrike">
                <a:solidFill>
                  <a:schemeClr val="dk1"/>
                </a:solidFill>
                <a:latin typeface="Arial"/>
                <a:ea typeface="Arial"/>
                <a:cs typeface="Arial"/>
                <a:sym typeface="Arial"/>
              </a:rPr>
              <a:t> avec le nom de cha</a:t>
            </a:r>
            <a:r>
              <a:rPr lang="fr" sz="1150">
                <a:solidFill>
                  <a:schemeClr val="dk1"/>
                </a:solidFill>
              </a:rPr>
              <a:t>cun de vos</a:t>
            </a:r>
            <a:r>
              <a:rPr b="0" i="0" lang="fr" sz="1150" u="none" cap="none" strike="noStrike">
                <a:solidFill>
                  <a:schemeClr val="dk1"/>
                </a:solidFill>
                <a:latin typeface="Arial"/>
                <a:ea typeface="Arial"/>
                <a:cs typeface="Arial"/>
                <a:sym typeface="Arial"/>
              </a:rPr>
              <a:t> fournisseurs</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321" name="Google Shape;321;p14"/>
          <p:cNvPicPr preferRelativeResize="0"/>
          <p:nvPr/>
        </p:nvPicPr>
        <p:blipFill rotWithShape="1">
          <a:blip r:embed="rId3">
            <a:alphaModFix/>
          </a:blip>
          <a:srcRect b="0" l="0" r="0" t="0"/>
          <a:stretch/>
        </p:blipFill>
        <p:spPr>
          <a:xfrm>
            <a:off x="3700934" y="3201741"/>
            <a:ext cx="154611" cy="155863"/>
          </a:xfrm>
          <a:prstGeom prst="rect">
            <a:avLst/>
          </a:prstGeom>
          <a:noFill/>
          <a:ln>
            <a:noFill/>
          </a:ln>
        </p:spPr>
      </p:pic>
      <p:sp>
        <p:nvSpPr>
          <p:cNvPr id="322" name="Google Shape;322;p14"/>
          <p:cNvSpPr txBox="1"/>
          <p:nvPr/>
        </p:nvSpPr>
        <p:spPr>
          <a:xfrm>
            <a:off x="3855550" y="3153813"/>
            <a:ext cx="4496100" cy="426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Facilitez le processus de validation et de paiement de vos achats via un cycle complet de validation de</a:t>
            </a:r>
            <a:r>
              <a:rPr lang="fr" sz="1150">
                <a:solidFill>
                  <a:schemeClr val="dk1"/>
                </a:solidFill>
              </a:rPr>
              <a:t> vos</a:t>
            </a:r>
            <a:r>
              <a:rPr b="0" i="0" lang="fr" sz="1150" u="none" cap="none" strike="noStrike">
                <a:solidFill>
                  <a:schemeClr val="dk1"/>
                </a:solidFill>
                <a:latin typeface="Arial"/>
                <a:ea typeface="Arial"/>
                <a:cs typeface="Arial"/>
                <a:sym typeface="Arial"/>
              </a:rPr>
              <a:t> fact</a:t>
            </a:r>
            <a:r>
              <a:rPr lang="fr" sz="1150">
                <a:solidFill>
                  <a:schemeClr val="dk1"/>
                </a:solidFill>
              </a:rPr>
              <a:t>ures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323" name="Google Shape;323;p14"/>
          <p:cNvPicPr preferRelativeResize="0"/>
          <p:nvPr/>
        </p:nvPicPr>
        <p:blipFill rotWithShape="1">
          <a:blip r:embed="rId3">
            <a:alphaModFix/>
          </a:blip>
          <a:srcRect b="0" l="0" r="0" t="0"/>
          <a:stretch/>
        </p:blipFill>
        <p:spPr>
          <a:xfrm>
            <a:off x="3700934" y="3740475"/>
            <a:ext cx="154611" cy="155863"/>
          </a:xfrm>
          <a:prstGeom prst="rect">
            <a:avLst/>
          </a:prstGeom>
          <a:noFill/>
          <a:ln>
            <a:noFill/>
          </a:ln>
        </p:spPr>
      </p:pic>
      <p:sp>
        <p:nvSpPr>
          <p:cNvPr id="324" name="Google Shape;324;p14"/>
          <p:cNvSpPr txBox="1"/>
          <p:nvPr/>
        </p:nvSpPr>
        <p:spPr>
          <a:xfrm>
            <a:off x="3855550" y="3687175"/>
            <a:ext cx="4848900" cy="456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Obtenez une vision globale de vos </a:t>
            </a:r>
            <a:r>
              <a:rPr lang="fr" sz="1150">
                <a:solidFill>
                  <a:schemeClr val="dk1"/>
                </a:solidFill>
              </a:rPr>
              <a:t>fournisseurs </a:t>
            </a:r>
            <a:r>
              <a:rPr b="0" i="0" lang="fr" sz="1150" u="none" cap="none" strike="noStrike">
                <a:solidFill>
                  <a:schemeClr val="dk1"/>
                </a:solidFill>
                <a:latin typeface="Arial"/>
                <a:ea typeface="Arial"/>
                <a:cs typeface="Arial"/>
                <a:sym typeface="Arial"/>
              </a:rPr>
              <a:t>tout en vous projetant dans votre trésorerie</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325" name="Google Shape;325;p14"/>
          <p:cNvPicPr preferRelativeResize="0"/>
          <p:nvPr/>
        </p:nvPicPr>
        <p:blipFill rotWithShape="1">
          <a:blip r:embed="rId4">
            <a:alphaModFix/>
          </a:blip>
          <a:srcRect b="0" l="0" r="0" t="0"/>
          <a:stretch/>
        </p:blipFill>
        <p:spPr>
          <a:xfrm>
            <a:off x="8247100" y="273151"/>
            <a:ext cx="612699" cy="562860"/>
          </a:xfrm>
          <a:prstGeom prst="rect">
            <a:avLst/>
          </a:prstGeom>
          <a:noFill/>
          <a:ln>
            <a:noFill/>
          </a:ln>
        </p:spPr>
      </p:pic>
      <p:pic>
        <p:nvPicPr>
          <p:cNvPr id="326" name="Google Shape;326;p14">
            <a:hlinkClick r:id="rId5"/>
          </p:cNvPr>
          <p:cNvPicPr preferRelativeResize="0"/>
          <p:nvPr/>
        </p:nvPicPr>
        <p:blipFill rotWithShape="1">
          <a:blip r:embed="rId6">
            <a:alphaModFix/>
          </a:blip>
          <a:srcRect b="0" l="0" r="0" t="0"/>
          <a:stretch/>
        </p:blipFill>
        <p:spPr>
          <a:xfrm>
            <a:off x="7227704" y="4663124"/>
            <a:ext cx="1758370" cy="324600"/>
          </a:xfrm>
          <a:prstGeom prst="rect">
            <a:avLst/>
          </a:prstGeom>
          <a:noFill/>
          <a:ln>
            <a:noFill/>
          </a:ln>
        </p:spPr>
      </p:pic>
      <p:pic>
        <p:nvPicPr>
          <p:cNvPr id="327" name="Google Shape;327;p14"/>
          <p:cNvPicPr preferRelativeResize="0"/>
          <p:nvPr/>
        </p:nvPicPr>
        <p:blipFill>
          <a:blip r:embed="rId7">
            <a:alphaModFix/>
          </a:blip>
          <a:stretch>
            <a:fillRect/>
          </a:stretch>
        </p:blipFill>
        <p:spPr>
          <a:xfrm>
            <a:off x="389250" y="2044369"/>
            <a:ext cx="3037250" cy="2181731"/>
          </a:xfrm>
          <a:prstGeom prst="rect">
            <a:avLst/>
          </a:prstGeom>
          <a:noFill/>
          <a:ln>
            <a:noFill/>
          </a:ln>
        </p:spPr>
      </p:pic>
      <p:pic>
        <p:nvPicPr>
          <p:cNvPr id="328" name="Google Shape;328;p14"/>
          <p:cNvPicPr preferRelativeResize="0"/>
          <p:nvPr/>
        </p:nvPicPr>
        <p:blipFill>
          <a:blip r:embed="rId8">
            <a:alphaModFix/>
          </a:blip>
          <a:stretch>
            <a:fillRect/>
          </a:stretch>
        </p:blipFill>
        <p:spPr>
          <a:xfrm>
            <a:off x="458273" y="2031401"/>
            <a:ext cx="594303" cy="426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5"/>
          <p:cNvSpPr txBox="1"/>
          <p:nvPr/>
        </p:nvSpPr>
        <p:spPr>
          <a:xfrm>
            <a:off x="440100" y="809950"/>
            <a:ext cx="7093800" cy="1269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4000"/>
              <a:buFont typeface="Arial"/>
              <a:buNone/>
            </a:pPr>
            <a:r>
              <a:rPr b="1" i="0" lang="fr" sz="4000" u="none" cap="none" strike="noStrike">
                <a:solidFill>
                  <a:schemeClr val="dk1"/>
                </a:solidFill>
                <a:latin typeface="Arial"/>
                <a:ea typeface="Arial"/>
                <a:cs typeface="Arial"/>
                <a:sym typeface="Arial"/>
              </a:rPr>
              <a:t>Bénéficiez d’outils adaptés à votre secteur d’activité</a:t>
            </a:r>
            <a:endParaRPr b="1" i="0" sz="3500" u="none" cap="none" strike="noStrike">
              <a:solidFill>
                <a:schemeClr val="dk1"/>
              </a:solidFill>
              <a:latin typeface="Arial"/>
              <a:ea typeface="Arial"/>
              <a:cs typeface="Arial"/>
              <a:sym typeface="Arial"/>
            </a:endParaRPr>
          </a:p>
        </p:txBody>
      </p:sp>
      <p:sp>
        <p:nvSpPr>
          <p:cNvPr id="334" name="Google Shape;334;p15"/>
          <p:cNvSpPr/>
          <p:nvPr/>
        </p:nvSpPr>
        <p:spPr>
          <a:xfrm>
            <a:off x="569850" y="2079538"/>
            <a:ext cx="851100" cy="44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5"/>
          <p:cNvSpPr/>
          <p:nvPr/>
        </p:nvSpPr>
        <p:spPr>
          <a:xfrm>
            <a:off x="0" y="935750"/>
            <a:ext cx="377400" cy="392100"/>
          </a:xfrm>
          <a:prstGeom prst="homePlate">
            <a:avLst>
              <a:gd fmla="val 50000" name="adj"/>
            </a:avLst>
          </a:prstGeom>
          <a:solidFill>
            <a:srgbClr val="3DA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5"/>
          <p:cNvSpPr txBox="1"/>
          <p:nvPr/>
        </p:nvSpPr>
        <p:spPr>
          <a:xfrm>
            <a:off x="441279" y="3136451"/>
            <a:ext cx="1462500" cy="259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500"/>
              <a:buFont typeface="Arial"/>
              <a:buNone/>
            </a:pPr>
            <a:r>
              <a:rPr b="1" i="0" lang="fr" sz="1500" u="none" cap="none" strike="noStrike">
                <a:solidFill>
                  <a:schemeClr val="dk1"/>
                </a:solidFill>
                <a:latin typeface="Arial"/>
                <a:ea typeface="Arial"/>
                <a:cs typeface="Arial"/>
                <a:sym typeface="Arial"/>
              </a:rPr>
              <a:t>Bâtiment</a:t>
            </a:r>
            <a:endParaRPr b="1" i="0" sz="1500" u="none" cap="none" strike="noStrike">
              <a:solidFill>
                <a:schemeClr val="dk1"/>
              </a:solidFill>
              <a:latin typeface="Arial"/>
              <a:ea typeface="Arial"/>
              <a:cs typeface="Arial"/>
              <a:sym typeface="Arial"/>
            </a:endParaRPr>
          </a:p>
        </p:txBody>
      </p:sp>
      <p:sp>
        <p:nvSpPr>
          <p:cNvPr id="337" name="Google Shape;337;p15"/>
          <p:cNvSpPr txBox="1"/>
          <p:nvPr/>
        </p:nvSpPr>
        <p:spPr>
          <a:xfrm>
            <a:off x="421925" y="3486500"/>
            <a:ext cx="1462500" cy="544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50"/>
              <a:buFont typeface="Arial"/>
              <a:buNone/>
            </a:pPr>
            <a:r>
              <a:rPr b="0" i="0" lang="fr" sz="850" u="none" cap="none" strike="noStrike">
                <a:solidFill>
                  <a:schemeClr val="dk1"/>
                </a:solidFill>
                <a:latin typeface="Arial"/>
                <a:ea typeface="Arial"/>
                <a:cs typeface="Arial"/>
                <a:sym typeface="Arial"/>
              </a:rPr>
              <a:t>Accédez au pack fulll bâtiment avec le partenaire JLogiciels</a:t>
            </a:r>
            <a:endParaRPr b="0" i="0" sz="850" u="none" cap="none" strike="noStrike">
              <a:solidFill>
                <a:schemeClr val="dk1"/>
              </a:solidFill>
              <a:latin typeface="Arial"/>
              <a:ea typeface="Arial"/>
              <a:cs typeface="Arial"/>
              <a:sym typeface="Arial"/>
            </a:endParaRPr>
          </a:p>
        </p:txBody>
      </p:sp>
      <p:sp>
        <p:nvSpPr>
          <p:cNvPr id="338" name="Google Shape;338;p15"/>
          <p:cNvSpPr txBox="1"/>
          <p:nvPr/>
        </p:nvSpPr>
        <p:spPr>
          <a:xfrm>
            <a:off x="2101344" y="3151239"/>
            <a:ext cx="1608000" cy="259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500"/>
              <a:buFont typeface="Arial"/>
              <a:buNone/>
            </a:pPr>
            <a:r>
              <a:rPr b="1" i="0" lang="fr" sz="1500" u="none" cap="none" strike="noStrike">
                <a:solidFill>
                  <a:schemeClr val="dk1"/>
                </a:solidFill>
                <a:latin typeface="Arial"/>
                <a:ea typeface="Arial"/>
                <a:cs typeface="Arial"/>
                <a:sym typeface="Arial"/>
              </a:rPr>
              <a:t>E-commerce</a:t>
            </a:r>
            <a:endParaRPr b="1" i="0" sz="1500" u="none" cap="none" strike="noStrike">
              <a:solidFill>
                <a:schemeClr val="dk1"/>
              </a:solidFill>
              <a:latin typeface="Arial"/>
              <a:ea typeface="Arial"/>
              <a:cs typeface="Arial"/>
              <a:sym typeface="Arial"/>
            </a:endParaRPr>
          </a:p>
        </p:txBody>
      </p:sp>
      <p:sp>
        <p:nvSpPr>
          <p:cNvPr id="339" name="Google Shape;339;p15"/>
          <p:cNvSpPr txBox="1"/>
          <p:nvPr/>
        </p:nvSpPr>
        <p:spPr>
          <a:xfrm>
            <a:off x="2134050" y="3486500"/>
            <a:ext cx="1542600" cy="544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50"/>
              <a:buFont typeface="Arial"/>
              <a:buNone/>
            </a:pPr>
            <a:r>
              <a:rPr b="0" i="0" lang="fr" sz="850" u="none" cap="none" strike="noStrike">
                <a:solidFill>
                  <a:schemeClr val="dk1"/>
                </a:solidFill>
                <a:latin typeface="Arial"/>
                <a:ea typeface="Arial"/>
                <a:cs typeface="Arial"/>
                <a:sym typeface="Arial"/>
              </a:rPr>
              <a:t>Accédez au pack fulll commerçant avec le partenaire Shop Application</a:t>
            </a:r>
            <a:endParaRPr b="0" i="0" sz="850" u="none" cap="none" strike="noStrike">
              <a:solidFill>
                <a:schemeClr val="dk1"/>
              </a:solidFill>
              <a:latin typeface="Arial"/>
              <a:ea typeface="Arial"/>
              <a:cs typeface="Arial"/>
              <a:sym typeface="Arial"/>
            </a:endParaRPr>
          </a:p>
        </p:txBody>
      </p:sp>
      <p:sp>
        <p:nvSpPr>
          <p:cNvPr id="340" name="Google Shape;340;p15"/>
          <p:cNvSpPr txBox="1"/>
          <p:nvPr/>
        </p:nvSpPr>
        <p:spPr>
          <a:xfrm>
            <a:off x="3859008" y="3164963"/>
            <a:ext cx="1462500" cy="259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500"/>
              <a:buFont typeface="Arial"/>
              <a:buNone/>
            </a:pPr>
            <a:r>
              <a:rPr b="1" i="0" lang="fr" sz="1500" u="none" cap="none" strike="noStrike">
                <a:solidFill>
                  <a:schemeClr val="dk1"/>
                </a:solidFill>
                <a:latin typeface="Arial"/>
                <a:ea typeface="Arial"/>
                <a:cs typeface="Arial"/>
                <a:sym typeface="Arial"/>
              </a:rPr>
              <a:t>Automobile</a:t>
            </a:r>
            <a:endParaRPr b="1" i="0" sz="1500" u="none" cap="none" strike="noStrike">
              <a:solidFill>
                <a:schemeClr val="dk1"/>
              </a:solidFill>
              <a:latin typeface="Arial"/>
              <a:ea typeface="Arial"/>
              <a:cs typeface="Arial"/>
              <a:sym typeface="Arial"/>
            </a:endParaRPr>
          </a:p>
        </p:txBody>
      </p:sp>
      <p:sp>
        <p:nvSpPr>
          <p:cNvPr id="341" name="Google Shape;341;p15"/>
          <p:cNvSpPr txBox="1"/>
          <p:nvPr/>
        </p:nvSpPr>
        <p:spPr>
          <a:xfrm>
            <a:off x="3800700" y="3486500"/>
            <a:ext cx="1542600" cy="491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50"/>
              <a:buFont typeface="Arial"/>
              <a:buNone/>
            </a:pPr>
            <a:r>
              <a:rPr b="0" i="0" lang="fr" sz="850" u="none" cap="none" strike="noStrike">
                <a:solidFill>
                  <a:schemeClr val="dk1"/>
                </a:solidFill>
                <a:latin typeface="Arial"/>
                <a:ea typeface="Arial"/>
                <a:cs typeface="Arial"/>
                <a:sym typeface="Arial"/>
              </a:rPr>
              <a:t>Accédez au pack fulll automobile avec le partenaire certifié GTA pro</a:t>
            </a:r>
            <a:endParaRPr b="0" i="0" sz="850" u="none" cap="none" strike="noStrike">
              <a:solidFill>
                <a:schemeClr val="dk1"/>
              </a:solidFill>
              <a:latin typeface="Arial"/>
              <a:ea typeface="Arial"/>
              <a:cs typeface="Arial"/>
              <a:sym typeface="Arial"/>
            </a:endParaRPr>
          </a:p>
        </p:txBody>
      </p:sp>
      <p:sp>
        <p:nvSpPr>
          <p:cNvPr id="342" name="Google Shape;342;p15"/>
          <p:cNvSpPr txBox="1"/>
          <p:nvPr/>
        </p:nvSpPr>
        <p:spPr>
          <a:xfrm>
            <a:off x="5584431" y="3149825"/>
            <a:ext cx="1462500" cy="289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500"/>
              <a:buFont typeface="Arial"/>
              <a:buNone/>
            </a:pPr>
            <a:r>
              <a:rPr b="1" i="0" lang="fr" sz="1500" u="none" cap="none" strike="noStrike">
                <a:solidFill>
                  <a:schemeClr val="dk1"/>
                </a:solidFill>
                <a:latin typeface="Arial"/>
                <a:ea typeface="Arial"/>
                <a:cs typeface="Arial"/>
                <a:sym typeface="Arial"/>
              </a:rPr>
              <a:t>Négoce</a:t>
            </a:r>
            <a:endParaRPr b="1" i="0" sz="1500" u="none" cap="none" strike="noStrike">
              <a:solidFill>
                <a:schemeClr val="dk1"/>
              </a:solidFill>
              <a:latin typeface="Arial"/>
              <a:ea typeface="Arial"/>
              <a:cs typeface="Arial"/>
              <a:sym typeface="Arial"/>
            </a:endParaRPr>
          </a:p>
        </p:txBody>
      </p:sp>
      <p:sp>
        <p:nvSpPr>
          <p:cNvPr id="343" name="Google Shape;343;p15"/>
          <p:cNvSpPr txBox="1"/>
          <p:nvPr/>
        </p:nvSpPr>
        <p:spPr>
          <a:xfrm>
            <a:off x="5584425" y="3486501"/>
            <a:ext cx="1462500" cy="491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50"/>
              <a:buFont typeface="Arial"/>
              <a:buNone/>
            </a:pPr>
            <a:r>
              <a:rPr b="0" i="0" lang="fr" sz="850" u="none" cap="none" strike="noStrike">
                <a:solidFill>
                  <a:schemeClr val="dk1"/>
                </a:solidFill>
                <a:latin typeface="Arial"/>
                <a:ea typeface="Arial"/>
                <a:cs typeface="Arial"/>
                <a:sym typeface="Arial"/>
              </a:rPr>
              <a:t>Accédez au pack fulll négoce avec le partenaire JLogiciels</a:t>
            </a:r>
            <a:endParaRPr b="0" i="0" sz="850" u="none" cap="none" strike="noStrike">
              <a:solidFill>
                <a:schemeClr val="dk1"/>
              </a:solidFill>
              <a:latin typeface="Arial"/>
              <a:ea typeface="Arial"/>
              <a:cs typeface="Arial"/>
              <a:sym typeface="Arial"/>
            </a:endParaRPr>
          </a:p>
        </p:txBody>
      </p:sp>
      <p:sp>
        <p:nvSpPr>
          <p:cNvPr id="344" name="Google Shape;344;p15"/>
          <p:cNvSpPr txBox="1"/>
          <p:nvPr/>
        </p:nvSpPr>
        <p:spPr>
          <a:xfrm>
            <a:off x="7126399" y="3179750"/>
            <a:ext cx="1462500" cy="289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500"/>
              <a:buFont typeface="Arial"/>
              <a:buNone/>
            </a:pPr>
            <a:r>
              <a:rPr b="1" i="0" lang="fr" sz="1500" u="none" cap="none" strike="noStrike">
                <a:solidFill>
                  <a:schemeClr val="dk1"/>
                </a:solidFill>
                <a:latin typeface="Arial"/>
                <a:ea typeface="Arial"/>
                <a:cs typeface="Arial"/>
                <a:sym typeface="Arial"/>
              </a:rPr>
              <a:t>Vente</a:t>
            </a:r>
            <a:endParaRPr b="1" i="0" sz="1500" u="none" cap="none" strike="noStrike">
              <a:solidFill>
                <a:schemeClr val="dk1"/>
              </a:solidFill>
              <a:latin typeface="Arial"/>
              <a:ea typeface="Arial"/>
              <a:cs typeface="Arial"/>
              <a:sym typeface="Arial"/>
            </a:endParaRPr>
          </a:p>
        </p:txBody>
      </p:sp>
      <p:sp>
        <p:nvSpPr>
          <p:cNvPr id="345" name="Google Shape;345;p15"/>
          <p:cNvSpPr txBox="1"/>
          <p:nvPr/>
        </p:nvSpPr>
        <p:spPr>
          <a:xfrm>
            <a:off x="7126400" y="3486502"/>
            <a:ext cx="1462500" cy="491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50"/>
              <a:buFont typeface="Arial"/>
              <a:buNone/>
            </a:pPr>
            <a:r>
              <a:rPr b="0" i="0" lang="fr" sz="850" u="none" cap="none" strike="noStrike">
                <a:solidFill>
                  <a:schemeClr val="dk1"/>
                </a:solidFill>
                <a:latin typeface="Arial"/>
                <a:ea typeface="Arial"/>
                <a:cs typeface="Arial"/>
                <a:sym typeface="Arial"/>
              </a:rPr>
              <a:t>Accédez au pack fulll commerçant avec le partenaire JDC SA</a:t>
            </a:r>
            <a:endParaRPr b="0" i="0" sz="850" u="none" cap="none" strike="noStrike">
              <a:solidFill>
                <a:schemeClr val="dk1"/>
              </a:solidFill>
              <a:latin typeface="Arial"/>
              <a:ea typeface="Arial"/>
              <a:cs typeface="Arial"/>
              <a:sym typeface="Arial"/>
            </a:endParaRPr>
          </a:p>
          <a:p>
            <a:pPr indent="0" lvl="0" marL="0" marR="0" rtl="0" algn="ctr">
              <a:lnSpc>
                <a:spcPct val="100000"/>
              </a:lnSpc>
              <a:spcBef>
                <a:spcPts val="400"/>
              </a:spcBef>
              <a:spcAft>
                <a:spcPts val="0"/>
              </a:spcAft>
              <a:buClr>
                <a:srgbClr val="000000"/>
              </a:buClr>
              <a:buSzPts val="850"/>
              <a:buFont typeface="Arial"/>
              <a:buNone/>
            </a:pPr>
            <a:r>
              <a:t/>
            </a:r>
            <a:endParaRPr b="0" i="0" sz="850" u="none" cap="none" strike="noStrike">
              <a:solidFill>
                <a:schemeClr val="dk1"/>
              </a:solidFill>
              <a:latin typeface="Arial"/>
              <a:ea typeface="Arial"/>
              <a:cs typeface="Arial"/>
              <a:sym typeface="Arial"/>
            </a:endParaRPr>
          </a:p>
        </p:txBody>
      </p:sp>
      <p:sp>
        <p:nvSpPr>
          <p:cNvPr id="346" name="Google Shape;346;p15"/>
          <p:cNvSpPr/>
          <p:nvPr/>
        </p:nvSpPr>
        <p:spPr>
          <a:xfrm>
            <a:off x="1033938" y="2793550"/>
            <a:ext cx="274800" cy="266700"/>
          </a:xfrm>
          <a:prstGeom prst="ellipse">
            <a:avLst/>
          </a:prstGeom>
          <a:solidFill>
            <a:srgbClr val="3DA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5"/>
          <p:cNvSpPr/>
          <p:nvPr/>
        </p:nvSpPr>
        <p:spPr>
          <a:xfrm>
            <a:off x="2786113" y="2793550"/>
            <a:ext cx="274800" cy="266700"/>
          </a:xfrm>
          <a:prstGeom prst="ellipse">
            <a:avLst/>
          </a:prstGeom>
          <a:solidFill>
            <a:srgbClr val="3DA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5"/>
          <p:cNvSpPr/>
          <p:nvPr/>
        </p:nvSpPr>
        <p:spPr>
          <a:xfrm>
            <a:off x="4434588" y="2793550"/>
            <a:ext cx="274800" cy="266700"/>
          </a:xfrm>
          <a:prstGeom prst="ellipse">
            <a:avLst/>
          </a:prstGeom>
          <a:solidFill>
            <a:srgbClr val="3DA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5"/>
          <p:cNvSpPr/>
          <p:nvPr/>
        </p:nvSpPr>
        <p:spPr>
          <a:xfrm>
            <a:off x="6196438" y="2793550"/>
            <a:ext cx="274800" cy="266700"/>
          </a:xfrm>
          <a:prstGeom prst="ellipse">
            <a:avLst/>
          </a:prstGeom>
          <a:solidFill>
            <a:srgbClr val="3DA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5"/>
          <p:cNvSpPr/>
          <p:nvPr/>
        </p:nvSpPr>
        <p:spPr>
          <a:xfrm>
            <a:off x="7720238" y="2793550"/>
            <a:ext cx="274800" cy="266700"/>
          </a:xfrm>
          <a:prstGeom prst="ellipse">
            <a:avLst/>
          </a:prstGeom>
          <a:solidFill>
            <a:srgbClr val="3DA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1" name="Google Shape;351;p15"/>
          <p:cNvPicPr preferRelativeResize="0"/>
          <p:nvPr/>
        </p:nvPicPr>
        <p:blipFill rotWithShape="1">
          <a:blip r:embed="rId3">
            <a:alphaModFix/>
          </a:blip>
          <a:srcRect b="0" l="0" r="0" t="0"/>
          <a:stretch/>
        </p:blipFill>
        <p:spPr>
          <a:xfrm>
            <a:off x="8247100" y="273151"/>
            <a:ext cx="612699" cy="562860"/>
          </a:xfrm>
          <a:prstGeom prst="rect">
            <a:avLst/>
          </a:prstGeom>
          <a:noFill/>
          <a:ln>
            <a:noFill/>
          </a:ln>
        </p:spPr>
      </p:pic>
      <p:pic>
        <p:nvPicPr>
          <p:cNvPr id="352" name="Google Shape;352;p15">
            <a:hlinkClick r:id="rId4"/>
          </p:cNvPr>
          <p:cNvPicPr preferRelativeResize="0"/>
          <p:nvPr/>
        </p:nvPicPr>
        <p:blipFill rotWithShape="1">
          <a:blip r:embed="rId5">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6"/>
          <p:cNvSpPr/>
          <p:nvPr/>
        </p:nvSpPr>
        <p:spPr>
          <a:xfrm>
            <a:off x="0" y="0"/>
            <a:ext cx="546600" cy="5143500"/>
          </a:xfrm>
          <a:prstGeom prst="rect">
            <a:avLst/>
          </a:prstGeom>
          <a:solidFill>
            <a:srgbClr val="3DA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6"/>
          <p:cNvSpPr txBox="1"/>
          <p:nvPr/>
        </p:nvSpPr>
        <p:spPr>
          <a:xfrm>
            <a:off x="872400" y="1345825"/>
            <a:ext cx="7553100" cy="930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Accédez au pack </a:t>
            </a:r>
            <a:r>
              <a:rPr b="1" i="0" lang="fr" sz="1200" u="none" cap="none" strike="noStrike">
                <a:solidFill>
                  <a:schemeClr val="dk1"/>
                </a:solidFill>
                <a:latin typeface="Arial"/>
                <a:ea typeface="Arial"/>
                <a:cs typeface="Arial"/>
                <a:sym typeface="Arial"/>
              </a:rPr>
              <a:t>fulll bâtiment</a:t>
            </a:r>
            <a:r>
              <a:rPr b="0" i="0" lang="fr" sz="1200" u="none" cap="none" strike="noStrike">
                <a:solidFill>
                  <a:schemeClr val="dk1"/>
                </a:solidFill>
                <a:latin typeface="Arial"/>
                <a:ea typeface="Arial"/>
                <a:cs typeface="Arial"/>
                <a:sym typeface="Arial"/>
              </a:rPr>
              <a:t> avec le partenaire </a:t>
            </a:r>
            <a:r>
              <a:rPr b="1" i="0" lang="fr" sz="1200" u="none" cap="none" strike="noStrike">
                <a:solidFill>
                  <a:schemeClr val="dk1"/>
                </a:solidFill>
                <a:latin typeface="Arial"/>
                <a:ea typeface="Arial"/>
                <a:cs typeface="Arial"/>
                <a:sym typeface="Arial"/>
              </a:rPr>
              <a:t>JLogiciels</a:t>
            </a:r>
            <a:r>
              <a:rPr b="0" i="0" lang="fr" sz="1200" u="none" cap="none" strike="noStrike">
                <a:solidFill>
                  <a:schemeClr val="dk1"/>
                </a:solidFill>
                <a:latin typeface="Arial"/>
                <a:ea typeface="Arial"/>
                <a:cs typeface="Arial"/>
                <a:sym typeface="Arial"/>
              </a:rPr>
              <a:t>.</a:t>
            </a:r>
            <a:endParaRPr b="1" i="0" sz="12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200"/>
              <a:buFont typeface="Arial"/>
              <a:buNone/>
            </a:pPr>
            <a:r>
              <a:rPr b="0" i="0" lang="fr" sz="1200" u="none" cap="none" strike="noStrike">
                <a:solidFill>
                  <a:schemeClr val="dk1"/>
                </a:solidFill>
                <a:latin typeface="Arial"/>
                <a:ea typeface="Arial"/>
                <a:cs typeface="Arial"/>
                <a:sym typeface="Arial"/>
              </a:rPr>
              <a:t>Grâce aux packs Entrepreneur ou BTP, gérez votre chantier de A à Z tout en étant en conformité avec la législation. </a:t>
            </a:r>
            <a:endParaRPr b="0" i="0" sz="1200" u="none" cap="none" strike="noStrike">
              <a:solidFill>
                <a:schemeClr val="dk1"/>
              </a:solidFill>
              <a:latin typeface="Arial"/>
              <a:ea typeface="Arial"/>
              <a:cs typeface="Arial"/>
              <a:sym typeface="Arial"/>
            </a:endParaRPr>
          </a:p>
        </p:txBody>
      </p:sp>
      <p:sp>
        <p:nvSpPr>
          <p:cNvPr id="359" name="Google Shape;359;p16"/>
          <p:cNvSpPr txBox="1"/>
          <p:nvPr/>
        </p:nvSpPr>
        <p:spPr>
          <a:xfrm>
            <a:off x="291150" y="492950"/>
            <a:ext cx="7794900" cy="385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700"/>
              <a:buFont typeface="Arial"/>
              <a:buNone/>
            </a:pPr>
            <a:r>
              <a:rPr b="1" i="0" lang="fr" sz="2700" u="none" cap="none" strike="noStrike">
                <a:solidFill>
                  <a:schemeClr val="dk1"/>
                </a:solidFill>
                <a:latin typeface="Arial"/>
                <a:ea typeface="Arial"/>
                <a:cs typeface="Arial"/>
                <a:sym typeface="Arial"/>
              </a:rPr>
              <a:t>Vous êtes un professionnel du bâtiment</a:t>
            </a:r>
            <a:endParaRPr b="1" i="0" sz="27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150"/>
              <a:buFont typeface="Arial"/>
              <a:buNone/>
            </a:pPr>
            <a:r>
              <a:t/>
            </a:r>
            <a:endParaRPr b="1" i="0" sz="2150" u="none" cap="none" strike="noStrike">
              <a:solidFill>
                <a:schemeClr val="dk1"/>
              </a:solidFill>
              <a:latin typeface="Arial"/>
              <a:ea typeface="Arial"/>
              <a:cs typeface="Arial"/>
              <a:sym typeface="Arial"/>
            </a:endParaRPr>
          </a:p>
        </p:txBody>
      </p:sp>
      <p:sp>
        <p:nvSpPr>
          <p:cNvPr id="360" name="Google Shape;360;p16"/>
          <p:cNvSpPr/>
          <p:nvPr/>
        </p:nvSpPr>
        <p:spPr>
          <a:xfrm>
            <a:off x="439325" y="945738"/>
            <a:ext cx="851100" cy="44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1" name="Google Shape;361;p16"/>
          <p:cNvPicPr preferRelativeResize="0"/>
          <p:nvPr/>
        </p:nvPicPr>
        <p:blipFill rotWithShape="1">
          <a:blip r:embed="rId3">
            <a:alphaModFix/>
          </a:blip>
          <a:srcRect b="0" l="0" r="0" t="0"/>
          <a:stretch/>
        </p:blipFill>
        <p:spPr>
          <a:xfrm>
            <a:off x="2832897" y="2449022"/>
            <a:ext cx="154611" cy="155863"/>
          </a:xfrm>
          <a:prstGeom prst="rect">
            <a:avLst/>
          </a:prstGeom>
          <a:noFill/>
          <a:ln>
            <a:noFill/>
          </a:ln>
        </p:spPr>
      </p:pic>
      <p:sp>
        <p:nvSpPr>
          <p:cNvPr id="362" name="Google Shape;362;p16"/>
          <p:cNvSpPr txBox="1"/>
          <p:nvPr/>
        </p:nvSpPr>
        <p:spPr>
          <a:xfrm>
            <a:off x="2987525" y="2395750"/>
            <a:ext cx="5781600" cy="471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Profitez d’un logiciel métier intuitif pour la gestion de vos devis, factures, clients, affaires, dépenses, salariés, agenda et trésorerie.</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sp>
        <p:nvSpPr>
          <p:cNvPr id="363" name="Google Shape;363;p16"/>
          <p:cNvSpPr txBox="1"/>
          <p:nvPr/>
        </p:nvSpPr>
        <p:spPr>
          <a:xfrm>
            <a:off x="2998800" y="2925550"/>
            <a:ext cx="5873100" cy="471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Grâce à un tableau de bord en temps réel, suivez l’évolution de votre CA, la marge brute, les courbes de trésorerie, dépenses récurrentes ou ponctuelles,…</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sp>
        <p:nvSpPr>
          <p:cNvPr id="364" name="Google Shape;364;p16"/>
          <p:cNvSpPr txBox="1"/>
          <p:nvPr/>
        </p:nvSpPr>
        <p:spPr>
          <a:xfrm>
            <a:off x="2998800" y="3455350"/>
            <a:ext cx="5781600" cy="471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Accédez à l’état de la facturation et des règlements aux lignes de dépense, à la gestion des sous-traitants et à l'optimisation des plannings.</a:t>
            </a:r>
            <a:endParaRPr b="0" i="0" sz="1150" u="none" cap="none" strike="noStrike">
              <a:solidFill>
                <a:schemeClr val="dk1"/>
              </a:solidFill>
              <a:latin typeface="Arial"/>
              <a:ea typeface="Arial"/>
              <a:cs typeface="Arial"/>
              <a:sym typeface="Arial"/>
            </a:endParaRPr>
          </a:p>
        </p:txBody>
      </p:sp>
      <p:sp>
        <p:nvSpPr>
          <p:cNvPr id="365" name="Google Shape;365;p16"/>
          <p:cNvSpPr txBox="1"/>
          <p:nvPr/>
        </p:nvSpPr>
        <p:spPr>
          <a:xfrm>
            <a:off x="2998800" y="4012675"/>
            <a:ext cx="5873100" cy="471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Bénéficiez d’une application disponible n’importe où, qui vous permet de géolocaliser vos chantiers et clients. Fini le carnet d’adresses !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366" name="Google Shape;366;p16"/>
          <p:cNvPicPr preferRelativeResize="0"/>
          <p:nvPr/>
        </p:nvPicPr>
        <p:blipFill rotWithShape="1">
          <a:blip r:embed="rId3">
            <a:alphaModFix/>
          </a:blip>
          <a:srcRect b="0" l="0" r="0" t="0"/>
          <a:stretch/>
        </p:blipFill>
        <p:spPr>
          <a:xfrm>
            <a:off x="2832897" y="2978860"/>
            <a:ext cx="154611" cy="155863"/>
          </a:xfrm>
          <a:prstGeom prst="rect">
            <a:avLst/>
          </a:prstGeom>
          <a:noFill/>
          <a:ln>
            <a:noFill/>
          </a:ln>
        </p:spPr>
      </p:pic>
      <p:pic>
        <p:nvPicPr>
          <p:cNvPr id="367" name="Google Shape;367;p16"/>
          <p:cNvPicPr preferRelativeResize="0"/>
          <p:nvPr/>
        </p:nvPicPr>
        <p:blipFill rotWithShape="1">
          <a:blip r:embed="rId3">
            <a:alphaModFix/>
          </a:blip>
          <a:srcRect b="0" l="0" r="0" t="0"/>
          <a:stretch/>
        </p:blipFill>
        <p:spPr>
          <a:xfrm>
            <a:off x="2832897" y="3508647"/>
            <a:ext cx="154611" cy="155863"/>
          </a:xfrm>
          <a:prstGeom prst="rect">
            <a:avLst/>
          </a:prstGeom>
          <a:noFill/>
          <a:ln>
            <a:noFill/>
          </a:ln>
        </p:spPr>
      </p:pic>
      <p:pic>
        <p:nvPicPr>
          <p:cNvPr id="368" name="Google Shape;368;p16"/>
          <p:cNvPicPr preferRelativeResize="0"/>
          <p:nvPr/>
        </p:nvPicPr>
        <p:blipFill rotWithShape="1">
          <a:blip r:embed="rId3">
            <a:alphaModFix/>
          </a:blip>
          <a:srcRect b="0" l="0" r="0" t="0"/>
          <a:stretch/>
        </p:blipFill>
        <p:spPr>
          <a:xfrm>
            <a:off x="2832897" y="4065985"/>
            <a:ext cx="154611" cy="155863"/>
          </a:xfrm>
          <a:prstGeom prst="rect">
            <a:avLst/>
          </a:prstGeom>
          <a:noFill/>
          <a:ln>
            <a:noFill/>
          </a:ln>
        </p:spPr>
      </p:pic>
      <p:pic>
        <p:nvPicPr>
          <p:cNvPr descr="Une image contenant personne, homme, joueur, orange&#10;&#10;Description générée automatiquement" id="369" name="Google Shape;369;p16"/>
          <p:cNvPicPr preferRelativeResize="0"/>
          <p:nvPr/>
        </p:nvPicPr>
        <p:blipFill rotWithShape="1">
          <a:blip r:embed="rId4">
            <a:alphaModFix/>
          </a:blip>
          <a:srcRect b="0" l="8296" r="44692" t="8684"/>
          <a:stretch/>
        </p:blipFill>
        <p:spPr>
          <a:xfrm>
            <a:off x="-10275" y="2276425"/>
            <a:ext cx="2802396" cy="2867075"/>
          </a:xfrm>
          <a:prstGeom prst="rect">
            <a:avLst/>
          </a:prstGeom>
          <a:noFill/>
          <a:ln>
            <a:noFill/>
          </a:ln>
        </p:spPr>
      </p:pic>
      <p:pic>
        <p:nvPicPr>
          <p:cNvPr id="370" name="Google Shape;370;p16"/>
          <p:cNvPicPr preferRelativeResize="0"/>
          <p:nvPr/>
        </p:nvPicPr>
        <p:blipFill rotWithShape="1">
          <a:blip r:embed="rId5">
            <a:alphaModFix/>
          </a:blip>
          <a:srcRect b="0" l="0" r="0" t="0"/>
          <a:stretch/>
        </p:blipFill>
        <p:spPr>
          <a:xfrm>
            <a:off x="8247100" y="273151"/>
            <a:ext cx="612699" cy="562860"/>
          </a:xfrm>
          <a:prstGeom prst="rect">
            <a:avLst/>
          </a:prstGeom>
          <a:noFill/>
          <a:ln>
            <a:noFill/>
          </a:ln>
        </p:spPr>
      </p:pic>
      <p:pic>
        <p:nvPicPr>
          <p:cNvPr id="371" name="Google Shape;371;p16">
            <a:hlinkClick r:id="rId6"/>
          </p:cNvPr>
          <p:cNvPicPr preferRelativeResize="0"/>
          <p:nvPr/>
        </p:nvPicPr>
        <p:blipFill rotWithShape="1">
          <a:blip r:embed="rId7">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17"/>
          <p:cNvSpPr/>
          <p:nvPr/>
        </p:nvSpPr>
        <p:spPr>
          <a:xfrm>
            <a:off x="0" y="0"/>
            <a:ext cx="536400" cy="5143500"/>
          </a:xfrm>
          <a:prstGeom prst="rect">
            <a:avLst/>
          </a:prstGeom>
          <a:solidFill>
            <a:srgbClr val="3DA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7"/>
          <p:cNvSpPr txBox="1"/>
          <p:nvPr/>
        </p:nvSpPr>
        <p:spPr>
          <a:xfrm>
            <a:off x="872400" y="1345825"/>
            <a:ext cx="7859400" cy="930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Accédez au </a:t>
            </a:r>
            <a:r>
              <a:rPr b="1" i="0" lang="fr" sz="1200" u="none" cap="none" strike="noStrike">
                <a:solidFill>
                  <a:schemeClr val="dk1"/>
                </a:solidFill>
                <a:latin typeface="Arial"/>
                <a:ea typeface="Arial"/>
                <a:cs typeface="Arial"/>
                <a:sym typeface="Arial"/>
              </a:rPr>
              <a:t>pack fulll commerçant</a:t>
            </a:r>
            <a:r>
              <a:rPr b="0" i="0" lang="fr" sz="1200" u="none" cap="none" strike="noStrike">
                <a:solidFill>
                  <a:schemeClr val="dk1"/>
                </a:solidFill>
                <a:latin typeface="Arial"/>
                <a:ea typeface="Arial"/>
                <a:cs typeface="Arial"/>
                <a:sym typeface="Arial"/>
              </a:rPr>
              <a:t> avec le partenaire </a:t>
            </a:r>
            <a:r>
              <a:rPr b="1" i="0" lang="fr" sz="1200" u="none" cap="none" strike="noStrike">
                <a:solidFill>
                  <a:schemeClr val="dk1"/>
                </a:solidFill>
                <a:latin typeface="Arial"/>
                <a:ea typeface="Arial"/>
                <a:cs typeface="Arial"/>
                <a:sym typeface="Arial"/>
              </a:rPr>
              <a:t>Shop Application</a:t>
            </a:r>
            <a:r>
              <a:rPr b="0" i="0" lang="fr"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200"/>
              <a:buFont typeface="Arial"/>
              <a:buNone/>
            </a:pPr>
            <a:r>
              <a:rPr b="0" i="0" lang="fr" sz="1200" u="none" cap="none" strike="noStrike">
                <a:solidFill>
                  <a:schemeClr val="dk1"/>
                </a:solidFill>
                <a:latin typeface="Arial"/>
                <a:ea typeface="Arial"/>
                <a:cs typeface="Arial"/>
                <a:sym typeface="Arial"/>
              </a:rPr>
              <a:t>Grâce à cet outil, protégez mon commerce du risque fiscal tout en augmentant mes recettes. Vivez une nouvelle expérience d’utilisation, avec une gestion de caisse conforme à la réglementation sur la Loi anti-fraude à la TVA, et sans supplément d’une présence sur Internet avec la E-vitrine personnalisée. </a:t>
            </a:r>
            <a:endParaRPr b="0" i="0" sz="1200" u="none" cap="none" strike="noStrike">
              <a:solidFill>
                <a:schemeClr val="dk1"/>
              </a:solidFill>
              <a:latin typeface="Arial"/>
              <a:ea typeface="Arial"/>
              <a:cs typeface="Arial"/>
              <a:sym typeface="Arial"/>
            </a:endParaRPr>
          </a:p>
        </p:txBody>
      </p:sp>
      <p:sp>
        <p:nvSpPr>
          <p:cNvPr id="378" name="Google Shape;378;p17"/>
          <p:cNvSpPr txBox="1"/>
          <p:nvPr/>
        </p:nvSpPr>
        <p:spPr>
          <a:xfrm>
            <a:off x="291150" y="492950"/>
            <a:ext cx="7794900" cy="385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700"/>
              <a:buFont typeface="Arial"/>
              <a:buNone/>
            </a:pPr>
            <a:r>
              <a:rPr b="1" i="0" lang="fr" sz="2700" u="none" cap="none" strike="noStrike">
                <a:solidFill>
                  <a:schemeClr val="dk1"/>
                </a:solidFill>
                <a:latin typeface="Arial"/>
                <a:ea typeface="Arial"/>
                <a:cs typeface="Arial"/>
                <a:sym typeface="Arial"/>
              </a:rPr>
              <a:t>Vous gérez un site e-commerce</a:t>
            </a:r>
            <a:endParaRPr b="1" i="0" sz="27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150"/>
              <a:buFont typeface="Arial"/>
              <a:buNone/>
            </a:pPr>
            <a:r>
              <a:t/>
            </a:r>
            <a:endParaRPr b="1" i="0" sz="2150" u="none" cap="none" strike="noStrike">
              <a:solidFill>
                <a:schemeClr val="dk1"/>
              </a:solidFill>
              <a:latin typeface="Arial"/>
              <a:ea typeface="Arial"/>
              <a:cs typeface="Arial"/>
              <a:sym typeface="Arial"/>
            </a:endParaRPr>
          </a:p>
        </p:txBody>
      </p:sp>
      <p:sp>
        <p:nvSpPr>
          <p:cNvPr id="379" name="Google Shape;379;p17"/>
          <p:cNvSpPr/>
          <p:nvPr/>
        </p:nvSpPr>
        <p:spPr>
          <a:xfrm>
            <a:off x="439325" y="945738"/>
            <a:ext cx="851100" cy="44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Une image contenant personne, debout, complet&#10;&#10;Description générée automatiquement" id="380" name="Google Shape;380;p17"/>
          <p:cNvPicPr preferRelativeResize="0"/>
          <p:nvPr/>
        </p:nvPicPr>
        <p:blipFill rotWithShape="1">
          <a:blip r:embed="rId3">
            <a:alphaModFix/>
          </a:blip>
          <a:srcRect b="930" l="27024" r="19890" t="10321"/>
          <a:stretch/>
        </p:blipFill>
        <p:spPr>
          <a:xfrm>
            <a:off x="363125" y="2441075"/>
            <a:ext cx="2426302" cy="2702424"/>
          </a:xfrm>
          <a:prstGeom prst="rect">
            <a:avLst/>
          </a:prstGeom>
          <a:noFill/>
          <a:ln>
            <a:noFill/>
          </a:ln>
        </p:spPr>
      </p:pic>
      <p:pic>
        <p:nvPicPr>
          <p:cNvPr id="381" name="Google Shape;381;p17"/>
          <p:cNvPicPr preferRelativeResize="0"/>
          <p:nvPr/>
        </p:nvPicPr>
        <p:blipFill rotWithShape="1">
          <a:blip r:embed="rId4">
            <a:alphaModFix/>
          </a:blip>
          <a:srcRect b="0" l="0" r="0" t="0"/>
          <a:stretch/>
        </p:blipFill>
        <p:spPr>
          <a:xfrm>
            <a:off x="2885700" y="2761585"/>
            <a:ext cx="139287" cy="155863"/>
          </a:xfrm>
          <a:prstGeom prst="rect">
            <a:avLst/>
          </a:prstGeom>
          <a:noFill/>
          <a:ln>
            <a:noFill/>
          </a:ln>
        </p:spPr>
      </p:pic>
      <p:sp>
        <p:nvSpPr>
          <p:cNvPr id="382" name="Google Shape;382;p17"/>
          <p:cNvSpPr txBox="1"/>
          <p:nvPr/>
        </p:nvSpPr>
        <p:spPr>
          <a:xfrm>
            <a:off x="3040350" y="2700675"/>
            <a:ext cx="58446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Suivez l’évolution de votre CA, la marge, la fréquentation ou encore le panier moyen.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sp>
        <p:nvSpPr>
          <p:cNvPr id="383" name="Google Shape;383;p17"/>
          <p:cNvSpPr txBox="1"/>
          <p:nvPr/>
        </p:nvSpPr>
        <p:spPr>
          <a:xfrm>
            <a:off x="3045900" y="3121600"/>
            <a:ext cx="58335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Construisez et administrez votre outil en toute autonomie.</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sp>
        <p:nvSpPr>
          <p:cNvPr id="384" name="Google Shape;384;p17"/>
          <p:cNvSpPr txBox="1"/>
          <p:nvPr/>
        </p:nvSpPr>
        <p:spPr>
          <a:xfrm>
            <a:off x="3040350" y="3542525"/>
            <a:ext cx="56526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Garantissez une parfaite synchronisation des données entre les ventes réalisées en boutiques physiques et les devis validés sur votre site E-vitrine.</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sp>
        <p:nvSpPr>
          <p:cNvPr id="385" name="Google Shape;385;p17"/>
          <p:cNvSpPr txBox="1"/>
          <p:nvPr/>
        </p:nvSpPr>
        <p:spPr>
          <a:xfrm>
            <a:off x="3040300" y="4120213"/>
            <a:ext cx="55593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Profitez d’une application disponible n’importe où, qui vous permet de géolocaliser vos chantiers et clients. Fini le carnet d’adresses !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386" name="Google Shape;386;p17"/>
          <p:cNvPicPr preferRelativeResize="0"/>
          <p:nvPr/>
        </p:nvPicPr>
        <p:blipFill rotWithShape="1">
          <a:blip r:embed="rId4">
            <a:alphaModFix/>
          </a:blip>
          <a:srcRect b="0" l="0" r="0" t="0"/>
          <a:stretch/>
        </p:blipFill>
        <p:spPr>
          <a:xfrm>
            <a:off x="2885697" y="3174922"/>
            <a:ext cx="154611" cy="155863"/>
          </a:xfrm>
          <a:prstGeom prst="rect">
            <a:avLst/>
          </a:prstGeom>
          <a:noFill/>
          <a:ln>
            <a:noFill/>
          </a:ln>
        </p:spPr>
      </p:pic>
      <p:pic>
        <p:nvPicPr>
          <p:cNvPr id="387" name="Google Shape;387;p17"/>
          <p:cNvPicPr preferRelativeResize="0"/>
          <p:nvPr/>
        </p:nvPicPr>
        <p:blipFill rotWithShape="1">
          <a:blip r:embed="rId4">
            <a:alphaModFix/>
          </a:blip>
          <a:srcRect b="0" l="0" r="0" t="0"/>
          <a:stretch/>
        </p:blipFill>
        <p:spPr>
          <a:xfrm>
            <a:off x="2885697" y="3595835"/>
            <a:ext cx="154611" cy="155863"/>
          </a:xfrm>
          <a:prstGeom prst="rect">
            <a:avLst/>
          </a:prstGeom>
          <a:noFill/>
          <a:ln>
            <a:noFill/>
          </a:ln>
        </p:spPr>
      </p:pic>
      <p:pic>
        <p:nvPicPr>
          <p:cNvPr id="388" name="Google Shape;388;p17"/>
          <p:cNvPicPr preferRelativeResize="0"/>
          <p:nvPr/>
        </p:nvPicPr>
        <p:blipFill rotWithShape="1">
          <a:blip r:embed="rId4">
            <a:alphaModFix/>
          </a:blip>
          <a:srcRect b="0" l="0" r="0" t="0"/>
          <a:stretch/>
        </p:blipFill>
        <p:spPr>
          <a:xfrm>
            <a:off x="2885697" y="4174072"/>
            <a:ext cx="154611" cy="155863"/>
          </a:xfrm>
          <a:prstGeom prst="rect">
            <a:avLst/>
          </a:prstGeom>
          <a:noFill/>
          <a:ln>
            <a:noFill/>
          </a:ln>
        </p:spPr>
      </p:pic>
      <p:pic>
        <p:nvPicPr>
          <p:cNvPr id="389" name="Google Shape;389;p17"/>
          <p:cNvPicPr preferRelativeResize="0"/>
          <p:nvPr/>
        </p:nvPicPr>
        <p:blipFill rotWithShape="1">
          <a:blip r:embed="rId5">
            <a:alphaModFix/>
          </a:blip>
          <a:srcRect b="0" l="0" r="0" t="0"/>
          <a:stretch/>
        </p:blipFill>
        <p:spPr>
          <a:xfrm>
            <a:off x="8247100" y="273151"/>
            <a:ext cx="612699" cy="562860"/>
          </a:xfrm>
          <a:prstGeom prst="rect">
            <a:avLst/>
          </a:prstGeom>
          <a:noFill/>
          <a:ln>
            <a:noFill/>
          </a:ln>
        </p:spPr>
      </p:pic>
      <p:pic>
        <p:nvPicPr>
          <p:cNvPr id="390" name="Google Shape;390;p17">
            <a:hlinkClick r:id="rId6"/>
          </p:cNvPr>
          <p:cNvPicPr preferRelativeResize="0"/>
          <p:nvPr/>
        </p:nvPicPr>
        <p:blipFill rotWithShape="1">
          <a:blip r:embed="rId7">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18"/>
          <p:cNvSpPr/>
          <p:nvPr/>
        </p:nvSpPr>
        <p:spPr>
          <a:xfrm>
            <a:off x="2300" y="0"/>
            <a:ext cx="534000" cy="5143500"/>
          </a:xfrm>
          <a:prstGeom prst="rect">
            <a:avLst/>
          </a:prstGeom>
          <a:solidFill>
            <a:srgbClr val="3DA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8"/>
          <p:cNvSpPr txBox="1"/>
          <p:nvPr/>
        </p:nvSpPr>
        <p:spPr>
          <a:xfrm>
            <a:off x="872400" y="1345825"/>
            <a:ext cx="7859400" cy="930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Accédez au pack </a:t>
            </a:r>
            <a:r>
              <a:rPr b="1" i="0" lang="fr" sz="1200" u="none" cap="none" strike="noStrike">
                <a:solidFill>
                  <a:schemeClr val="dk1"/>
                </a:solidFill>
                <a:latin typeface="Arial"/>
                <a:ea typeface="Arial"/>
                <a:cs typeface="Arial"/>
                <a:sym typeface="Arial"/>
              </a:rPr>
              <a:t>fulll automobile</a:t>
            </a:r>
            <a:r>
              <a:rPr b="0" i="0" lang="fr" sz="1200" u="none" cap="none" strike="noStrike">
                <a:solidFill>
                  <a:schemeClr val="dk1"/>
                </a:solidFill>
                <a:latin typeface="Arial"/>
                <a:ea typeface="Arial"/>
                <a:cs typeface="Arial"/>
                <a:sym typeface="Arial"/>
              </a:rPr>
              <a:t> avec le partenaire certifié</a:t>
            </a:r>
            <a:r>
              <a:rPr b="1" i="0" lang="fr" sz="1200" u="none" cap="none" strike="noStrike">
                <a:solidFill>
                  <a:schemeClr val="dk1"/>
                </a:solidFill>
                <a:latin typeface="Arial"/>
                <a:ea typeface="Arial"/>
                <a:cs typeface="Arial"/>
                <a:sym typeface="Arial"/>
              </a:rPr>
              <a:t> GTA-pro Garage.</a:t>
            </a:r>
            <a:endParaRPr b="1" i="0" sz="12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200"/>
              <a:buFont typeface="Arial"/>
              <a:buNone/>
            </a:pPr>
            <a:r>
              <a:rPr b="0" i="0" lang="fr" sz="1200" u="none" cap="none" strike="noStrike">
                <a:solidFill>
                  <a:schemeClr val="dk1"/>
                </a:solidFill>
                <a:latin typeface="Arial"/>
                <a:ea typeface="Arial"/>
                <a:cs typeface="Arial"/>
                <a:sym typeface="Arial"/>
              </a:rPr>
              <a:t>Dédié aux réparateurs mécaniques, carrossiers et vendeurs VO/VN, il gère vos devis, OR, factures, portefeuille clients, véhicules, règlements, historiques, rendez-vous, statistiques et temps passés. </a:t>
            </a:r>
            <a:r>
              <a:rPr b="1" i="0" lang="fr" sz="1200" u="none" cap="none" strike="noStrike">
                <a:solidFill>
                  <a:schemeClr val="dk1"/>
                </a:solidFill>
                <a:latin typeface="Arial"/>
                <a:ea typeface="Arial"/>
                <a:cs typeface="Arial"/>
                <a:sym typeface="Arial"/>
              </a:rPr>
              <a:t>Le tout en 100% Web</a:t>
            </a:r>
            <a:r>
              <a:rPr b="0" i="0" lang="fr"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p:txBody>
      </p:sp>
      <p:sp>
        <p:nvSpPr>
          <p:cNvPr id="397" name="Google Shape;397;p18"/>
          <p:cNvSpPr txBox="1"/>
          <p:nvPr/>
        </p:nvSpPr>
        <p:spPr>
          <a:xfrm>
            <a:off x="291150" y="492950"/>
            <a:ext cx="7794900" cy="385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700"/>
              <a:buFont typeface="Arial"/>
              <a:buNone/>
            </a:pPr>
            <a:r>
              <a:rPr b="1" i="0" lang="fr" sz="2700" u="none" cap="none" strike="noStrike">
                <a:solidFill>
                  <a:schemeClr val="dk1"/>
                </a:solidFill>
                <a:latin typeface="Arial"/>
                <a:ea typeface="Arial"/>
                <a:cs typeface="Arial"/>
                <a:sym typeface="Arial"/>
              </a:rPr>
              <a:t>Vous êtes un professionnel de l’automobile</a:t>
            </a:r>
            <a:endParaRPr b="1" i="0" sz="27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150"/>
              <a:buFont typeface="Arial"/>
              <a:buNone/>
            </a:pPr>
            <a:r>
              <a:t/>
            </a:r>
            <a:endParaRPr b="1" i="0" sz="2150" u="none" cap="none" strike="noStrike">
              <a:solidFill>
                <a:schemeClr val="dk1"/>
              </a:solidFill>
              <a:latin typeface="Arial"/>
              <a:ea typeface="Arial"/>
              <a:cs typeface="Arial"/>
              <a:sym typeface="Arial"/>
            </a:endParaRPr>
          </a:p>
        </p:txBody>
      </p:sp>
      <p:sp>
        <p:nvSpPr>
          <p:cNvPr id="398" name="Google Shape;398;p18"/>
          <p:cNvSpPr/>
          <p:nvPr/>
        </p:nvSpPr>
        <p:spPr>
          <a:xfrm>
            <a:off x="439325" y="945738"/>
            <a:ext cx="851100" cy="44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9" name="Google Shape;399;p18"/>
          <p:cNvPicPr preferRelativeResize="0"/>
          <p:nvPr/>
        </p:nvPicPr>
        <p:blipFill rotWithShape="1">
          <a:blip r:embed="rId3">
            <a:alphaModFix/>
          </a:blip>
          <a:srcRect b="0" l="0" r="0" t="0"/>
          <a:stretch/>
        </p:blipFill>
        <p:spPr>
          <a:xfrm>
            <a:off x="2809497" y="2685385"/>
            <a:ext cx="154611" cy="155863"/>
          </a:xfrm>
          <a:prstGeom prst="rect">
            <a:avLst/>
          </a:prstGeom>
          <a:noFill/>
          <a:ln>
            <a:noFill/>
          </a:ln>
        </p:spPr>
      </p:pic>
      <p:sp>
        <p:nvSpPr>
          <p:cNvPr id="400" name="Google Shape;400;p18"/>
          <p:cNvSpPr txBox="1"/>
          <p:nvPr/>
        </p:nvSpPr>
        <p:spPr>
          <a:xfrm>
            <a:off x="2964127" y="2632100"/>
            <a:ext cx="58986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Profitez d’un outil connecté avec des outils de chiffrage du marché</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sp>
        <p:nvSpPr>
          <p:cNvPr id="401" name="Google Shape;401;p18"/>
          <p:cNvSpPr txBox="1"/>
          <p:nvPr/>
        </p:nvSpPr>
        <p:spPr>
          <a:xfrm>
            <a:off x="2975400" y="2969200"/>
            <a:ext cx="5516100" cy="544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Accédez aux fonctionnalités clés de l’application, et mettez en valeur les chiffres clés de la journée.</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sp>
        <p:nvSpPr>
          <p:cNvPr id="402" name="Google Shape;402;p18"/>
          <p:cNvSpPr txBox="1"/>
          <p:nvPr/>
        </p:nvSpPr>
        <p:spPr>
          <a:xfrm>
            <a:off x="2975400" y="3466325"/>
            <a:ext cx="5554200" cy="472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Protégez votre entreprise en respectant les pratiques et obligations légales de votre métier (grâce au logiciel de facturation certifié NF203)</a:t>
            </a:r>
            <a:endParaRPr b="0" i="0" sz="1150" u="none" cap="none" strike="noStrike">
              <a:solidFill>
                <a:schemeClr val="dk1"/>
              </a:solidFill>
              <a:latin typeface="Arial"/>
              <a:ea typeface="Arial"/>
              <a:cs typeface="Arial"/>
              <a:sym typeface="Arial"/>
            </a:endParaRPr>
          </a:p>
        </p:txBody>
      </p:sp>
      <p:sp>
        <p:nvSpPr>
          <p:cNvPr id="403" name="Google Shape;403;p18"/>
          <p:cNvSpPr txBox="1"/>
          <p:nvPr/>
        </p:nvSpPr>
        <p:spPr>
          <a:xfrm>
            <a:off x="2975400" y="3996175"/>
            <a:ext cx="5516100" cy="472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Recevez des dossiers de sinistres et envoyez des factures directement aux assurances de vos clients !</a:t>
            </a:r>
            <a:endParaRPr b="0" i="0" sz="1150" u="none" cap="none" strike="noStrike">
              <a:solidFill>
                <a:schemeClr val="dk1"/>
              </a:solidFill>
              <a:latin typeface="Arial"/>
              <a:ea typeface="Arial"/>
              <a:cs typeface="Arial"/>
              <a:sym typeface="Arial"/>
            </a:endParaRPr>
          </a:p>
        </p:txBody>
      </p:sp>
      <p:pic>
        <p:nvPicPr>
          <p:cNvPr id="404" name="Google Shape;404;p18"/>
          <p:cNvPicPr preferRelativeResize="0"/>
          <p:nvPr/>
        </p:nvPicPr>
        <p:blipFill rotWithShape="1">
          <a:blip r:embed="rId3">
            <a:alphaModFix/>
          </a:blip>
          <a:srcRect b="0" l="0" r="0" t="0"/>
          <a:stretch/>
        </p:blipFill>
        <p:spPr>
          <a:xfrm>
            <a:off x="2809497" y="3022522"/>
            <a:ext cx="154611" cy="155863"/>
          </a:xfrm>
          <a:prstGeom prst="rect">
            <a:avLst/>
          </a:prstGeom>
          <a:noFill/>
          <a:ln>
            <a:noFill/>
          </a:ln>
        </p:spPr>
      </p:pic>
      <p:pic>
        <p:nvPicPr>
          <p:cNvPr id="405" name="Google Shape;405;p18"/>
          <p:cNvPicPr preferRelativeResize="0"/>
          <p:nvPr/>
        </p:nvPicPr>
        <p:blipFill rotWithShape="1">
          <a:blip r:embed="rId3">
            <a:alphaModFix/>
          </a:blip>
          <a:srcRect b="0" l="0" r="0" t="0"/>
          <a:stretch/>
        </p:blipFill>
        <p:spPr>
          <a:xfrm>
            <a:off x="2809497" y="3519635"/>
            <a:ext cx="154611" cy="155863"/>
          </a:xfrm>
          <a:prstGeom prst="rect">
            <a:avLst/>
          </a:prstGeom>
          <a:noFill/>
          <a:ln>
            <a:noFill/>
          </a:ln>
        </p:spPr>
      </p:pic>
      <p:pic>
        <p:nvPicPr>
          <p:cNvPr id="406" name="Google Shape;406;p18"/>
          <p:cNvPicPr preferRelativeResize="0"/>
          <p:nvPr/>
        </p:nvPicPr>
        <p:blipFill rotWithShape="1">
          <a:blip r:embed="rId3">
            <a:alphaModFix/>
          </a:blip>
          <a:srcRect b="0" l="0" r="0" t="0"/>
          <a:stretch/>
        </p:blipFill>
        <p:spPr>
          <a:xfrm>
            <a:off x="2809497" y="4049497"/>
            <a:ext cx="154611" cy="155863"/>
          </a:xfrm>
          <a:prstGeom prst="rect">
            <a:avLst/>
          </a:prstGeom>
          <a:noFill/>
          <a:ln>
            <a:noFill/>
          </a:ln>
        </p:spPr>
      </p:pic>
      <p:pic>
        <p:nvPicPr>
          <p:cNvPr descr="Une image contenant personne, tenant, homme, debout&#10;&#10;Description générée automatiquement" id="407" name="Google Shape;407;p18"/>
          <p:cNvPicPr preferRelativeResize="0"/>
          <p:nvPr/>
        </p:nvPicPr>
        <p:blipFill rotWithShape="1">
          <a:blip r:embed="rId4">
            <a:alphaModFix/>
          </a:blip>
          <a:srcRect b="0" l="14816" r="24432" t="4204"/>
          <a:stretch/>
        </p:blipFill>
        <p:spPr>
          <a:xfrm>
            <a:off x="78500" y="2098275"/>
            <a:ext cx="2896901" cy="3045226"/>
          </a:xfrm>
          <a:prstGeom prst="rect">
            <a:avLst/>
          </a:prstGeom>
          <a:noFill/>
          <a:ln>
            <a:noFill/>
          </a:ln>
        </p:spPr>
      </p:pic>
      <p:pic>
        <p:nvPicPr>
          <p:cNvPr id="408" name="Google Shape;408;p18"/>
          <p:cNvPicPr preferRelativeResize="0"/>
          <p:nvPr/>
        </p:nvPicPr>
        <p:blipFill rotWithShape="1">
          <a:blip r:embed="rId5">
            <a:alphaModFix/>
          </a:blip>
          <a:srcRect b="0" l="0" r="0" t="0"/>
          <a:stretch/>
        </p:blipFill>
        <p:spPr>
          <a:xfrm>
            <a:off x="8247100" y="273151"/>
            <a:ext cx="612699" cy="562860"/>
          </a:xfrm>
          <a:prstGeom prst="rect">
            <a:avLst/>
          </a:prstGeom>
          <a:noFill/>
          <a:ln>
            <a:noFill/>
          </a:ln>
        </p:spPr>
      </p:pic>
      <p:pic>
        <p:nvPicPr>
          <p:cNvPr id="409" name="Google Shape;409;p18">
            <a:hlinkClick r:id="rId6"/>
          </p:cNvPr>
          <p:cNvPicPr preferRelativeResize="0"/>
          <p:nvPr/>
        </p:nvPicPr>
        <p:blipFill rotWithShape="1">
          <a:blip r:embed="rId7">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19"/>
          <p:cNvSpPr/>
          <p:nvPr/>
        </p:nvSpPr>
        <p:spPr>
          <a:xfrm>
            <a:off x="0" y="0"/>
            <a:ext cx="536400" cy="5143500"/>
          </a:xfrm>
          <a:prstGeom prst="rect">
            <a:avLst/>
          </a:prstGeom>
          <a:solidFill>
            <a:srgbClr val="3DA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9"/>
          <p:cNvSpPr txBox="1"/>
          <p:nvPr/>
        </p:nvSpPr>
        <p:spPr>
          <a:xfrm>
            <a:off x="872400" y="1345825"/>
            <a:ext cx="7859400" cy="930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Accédez au pack </a:t>
            </a:r>
            <a:r>
              <a:rPr b="1" i="0" lang="fr" sz="1200" u="none" cap="none" strike="noStrike">
                <a:solidFill>
                  <a:schemeClr val="dk1"/>
                </a:solidFill>
                <a:latin typeface="Arial"/>
                <a:ea typeface="Arial"/>
                <a:cs typeface="Arial"/>
                <a:sym typeface="Arial"/>
              </a:rPr>
              <a:t>fulll négoce</a:t>
            </a:r>
            <a:r>
              <a:rPr b="0" i="0" lang="fr" sz="1200" u="none" cap="none" strike="noStrike">
                <a:solidFill>
                  <a:schemeClr val="dk1"/>
                </a:solidFill>
                <a:latin typeface="Arial"/>
                <a:ea typeface="Arial"/>
                <a:cs typeface="Arial"/>
                <a:sym typeface="Arial"/>
              </a:rPr>
              <a:t> avec le partenaire </a:t>
            </a:r>
            <a:r>
              <a:rPr b="1" i="0" lang="fr" sz="1200" u="none" cap="none" strike="noStrike">
                <a:solidFill>
                  <a:schemeClr val="dk1"/>
                </a:solidFill>
                <a:latin typeface="Arial"/>
                <a:ea typeface="Arial"/>
                <a:cs typeface="Arial"/>
                <a:sym typeface="Arial"/>
              </a:rPr>
              <a:t>JLogiciels</a:t>
            </a:r>
            <a:r>
              <a:rPr b="0" i="0" lang="fr" sz="1200" u="none" cap="none" strike="noStrike">
                <a:solidFill>
                  <a:schemeClr val="dk1"/>
                </a:solidFill>
                <a:latin typeface="Arial"/>
                <a:ea typeface="Arial"/>
                <a:cs typeface="Arial"/>
                <a:sym typeface="Arial"/>
              </a:rPr>
              <a:t>.</a:t>
            </a:r>
            <a:endParaRPr b="1" i="0" sz="12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Organisez et suivez votre chaîne commerciale à partir du devis, analysez la rentabilité par affaires et/ou par clients, facturez à la norme NF203 (en conformité avec la législation 2018) et enregistrez les règlements. Gérez également votre chaîne d’achats, de la prise de commande à la réception de la marchandise jusqu’au paiement du fournisseur. </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416" name="Google Shape;416;p19"/>
          <p:cNvSpPr txBox="1"/>
          <p:nvPr/>
        </p:nvSpPr>
        <p:spPr>
          <a:xfrm>
            <a:off x="291150" y="492950"/>
            <a:ext cx="7794900" cy="385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700"/>
              <a:buFont typeface="Arial"/>
              <a:buNone/>
            </a:pPr>
            <a:r>
              <a:rPr b="1" i="0" lang="fr" sz="2700" u="none" cap="none" strike="noStrike">
                <a:solidFill>
                  <a:schemeClr val="dk1"/>
                </a:solidFill>
                <a:latin typeface="Arial"/>
                <a:ea typeface="Arial"/>
                <a:cs typeface="Arial"/>
                <a:sym typeface="Arial"/>
              </a:rPr>
              <a:t>Vous êtes un professionnel du négoce</a:t>
            </a:r>
            <a:endParaRPr b="1" i="0" sz="27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150"/>
              <a:buFont typeface="Arial"/>
              <a:buNone/>
            </a:pPr>
            <a:r>
              <a:t/>
            </a:r>
            <a:endParaRPr b="1" i="0" sz="2150" u="none" cap="none" strike="noStrike">
              <a:solidFill>
                <a:schemeClr val="dk1"/>
              </a:solidFill>
              <a:latin typeface="Arial"/>
              <a:ea typeface="Arial"/>
              <a:cs typeface="Arial"/>
              <a:sym typeface="Arial"/>
            </a:endParaRPr>
          </a:p>
        </p:txBody>
      </p:sp>
      <p:sp>
        <p:nvSpPr>
          <p:cNvPr id="417" name="Google Shape;417;p19"/>
          <p:cNvSpPr/>
          <p:nvPr/>
        </p:nvSpPr>
        <p:spPr>
          <a:xfrm>
            <a:off x="439325" y="945738"/>
            <a:ext cx="851100" cy="44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9"/>
          <p:cNvSpPr txBox="1"/>
          <p:nvPr/>
        </p:nvSpPr>
        <p:spPr>
          <a:xfrm>
            <a:off x="2928050" y="2694325"/>
            <a:ext cx="50487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Intégrez l’e-commerce à votre activité.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sp>
        <p:nvSpPr>
          <p:cNvPr id="419" name="Google Shape;419;p19"/>
          <p:cNvSpPr txBox="1"/>
          <p:nvPr/>
        </p:nvSpPr>
        <p:spPr>
          <a:xfrm>
            <a:off x="2928050" y="3066850"/>
            <a:ext cx="5598000" cy="453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Grâce au paiement sécurisé Paypal par CB, vos clients peuvent régler directement leur facture depuis le logiciel.</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sp>
        <p:nvSpPr>
          <p:cNvPr id="420" name="Google Shape;420;p19"/>
          <p:cNvSpPr txBox="1"/>
          <p:nvPr/>
        </p:nvSpPr>
        <p:spPr>
          <a:xfrm>
            <a:off x="2928050" y="3568900"/>
            <a:ext cx="5598000" cy="453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Protégez votre entreprise en respectant les pratiques et obligations légales de mon secteur d’activité (grâce au logiciel de facturation certifié NF203 et NF525) </a:t>
            </a:r>
            <a:endParaRPr b="0" i="0" sz="1150" u="none" cap="none" strike="noStrike">
              <a:solidFill>
                <a:schemeClr val="dk1"/>
              </a:solidFill>
              <a:latin typeface="Arial"/>
              <a:ea typeface="Arial"/>
              <a:cs typeface="Arial"/>
              <a:sym typeface="Arial"/>
            </a:endParaRPr>
          </a:p>
        </p:txBody>
      </p:sp>
      <p:pic>
        <p:nvPicPr>
          <p:cNvPr id="421" name="Google Shape;421;p19"/>
          <p:cNvPicPr preferRelativeResize="0"/>
          <p:nvPr/>
        </p:nvPicPr>
        <p:blipFill rotWithShape="1">
          <a:blip r:embed="rId3">
            <a:alphaModFix/>
          </a:blip>
          <a:srcRect b="0" l="0" r="0" t="0"/>
          <a:stretch/>
        </p:blipFill>
        <p:spPr>
          <a:xfrm>
            <a:off x="2762147" y="2747647"/>
            <a:ext cx="154611" cy="155863"/>
          </a:xfrm>
          <a:prstGeom prst="rect">
            <a:avLst/>
          </a:prstGeom>
          <a:noFill/>
          <a:ln>
            <a:noFill/>
          </a:ln>
        </p:spPr>
      </p:pic>
      <p:pic>
        <p:nvPicPr>
          <p:cNvPr id="422" name="Google Shape;422;p19"/>
          <p:cNvPicPr preferRelativeResize="0"/>
          <p:nvPr/>
        </p:nvPicPr>
        <p:blipFill rotWithShape="1">
          <a:blip r:embed="rId3">
            <a:alphaModFix/>
          </a:blip>
          <a:srcRect b="0" l="0" r="0" t="0"/>
          <a:stretch/>
        </p:blipFill>
        <p:spPr>
          <a:xfrm>
            <a:off x="2762147" y="3120160"/>
            <a:ext cx="154611" cy="155863"/>
          </a:xfrm>
          <a:prstGeom prst="rect">
            <a:avLst/>
          </a:prstGeom>
          <a:noFill/>
          <a:ln>
            <a:noFill/>
          </a:ln>
        </p:spPr>
      </p:pic>
      <p:pic>
        <p:nvPicPr>
          <p:cNvPr id="423" name="Google Shape;423;p19"/>
          <p:cNvPicPr preferRelativeResize="0"/>
          <p:nvPr/>
        </p:nvPicPr>
        <p:blipFill rotWithShape="1">
          <a:blip r:embed="rId3">
            <a:alphaModFix/>
          </a:blip>
          <a:srcRect b="0" l="0" r="0" t="0"/>
          <a:stretch/>
        </p:blipFill>
        <p:spPr>
          <a:xfrm>
            <a:off x="2762147" y="3622222"/>
            <a:ext cx="154611" cy="155863"/>
          </a:xfrm>
          <a:prstGeom prst="rect">
            <a:avLst/>
          </a:prstGeom>
          <a:noFill/>
          <a:ln>
            <a:noFill/>
          </a:ln>
        </p:spPr>
      </p:pic>
      <p:sp>
        <p:nvSpPr>
          <p:cNvPr id="424" name="Google Shape;424;p19"/>
          <p:cNvSpPr txBox="1"/>
          <p:nvPr/>
        </p:nvSpPr>
        <p:spPr>
          <a:xfrm>
            <a:off x="2928050" y="4098750"/>
            <a:ext cx="5626800" cy="453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Profitez d’une application disponible n’importe où, qui vous permet de géolocaliser vos chantiers et clients. Fini le carnet d’adresses ! </a:t>
            </a:r>
            <a:endParaRPr b="0" i="0" sz="1150" u="none" cap="none" strike="noStrike">
              <a:solidFill>
                <a:schemeClr val="dk1"/>
              </a:solidFill>
              <a:latin typeface="Arial"/>
              <a:ea typeface="Arial"/>
              <a:cs typeface="Arial"/>
              <a:sym typeface="Arial"/>
            </a:endParaRPr>
          </a:p>
        </p:txBody>
      </p:sp>
      <p:pic>
        <p:nvPicPr>
          <p:cNvPr id="425" name="Google Shape;425;p19"/>
          <p:cNvPicPr preferRelativeResize="0"/>
          <p:nvPr/>
        </p:nvPicPr>
        <p:blipFill rotWithShape="1">
          <a:blip r:embed="rId3">
            <a:alphaModFix/>
          </a:blip>
          <a:srcRect b="0" l="0" r="0" t="0"/>
          <a:stretch/>
        </p:blipFill>
        <p:spPr>
          <a:xfrm>
            <a:off x="2762147" y="4152072"/>
            <a:ext cx="154611" cy="155863"/>
          </a:xfrm>
          <a:prstGeom prst="rect">
            <a:avLst/>
          </a:prstGeom>
          <a:noFill/>
          <a:ln>
            <a:noFill/>
          </a:ln>
        </p:spPr>
      </p:pic>
      <p:pic>
        <p:nvPicPr>
          <p:cNvPr id="426" name="Google Shape;426;p19"/>
          <p:cNvPicPr preferRelativeResize="0"/>
          <p:nvPr/>
        </p:nvPicPr>
        <p:blipFill rotWithShape="1">
          <a:blip r:embed="rId4">
            <a:alphaModFix/>
          </a:blip>
          <a:srcRect b="16163" l="32533" r="33242" t="0"/>
          <a:stretch/>
        </p:blipFill>
        <p:spPr>
          <a:xfrm>
            <a:off x="573250" y="2632100"/>
            <a:ext cx="1822579" cy="2511400"/>
          </a:xfrm>
          <a:prstGeom prst="rect">
            <a:avLst/>
          </a:prstGeom>
          <a:noFill/>
          <a:ln>
            <a:noFill/>
          </a:ln>
        </p:spPr>
      </p:pic>
      <p:pic>
        <p:nvPicPr>
          <p:cNvPr id="427" name="Google Shape;427;p19"/>
          <p:cNvPicPr preferRelativeResize="0"/>
          <p:nvPr/>
        </p:nvPicPr>
        <p:blipFill rotWithShape="1">
          <a:blip r:embed="rId5">
            <a:alphaModFix/>
          </a:blip>
          <a:srcRect b="0" l="0" r="0" t="0"/>
          <a:stretch/>
        </p:blipFill>
        <p:spPr>
          <a:xfrm>
            <a:off x="8247100" y="273151"/>
            <a:ext cx="612699" cy="562860"/>
          </a:xfrm>
          <a:prstGeom prst="rect">
            <a:avLst/>
          </a:prstGeom>
          <a:noFill/>
          <a:ln>
            <a:noFill/>
          </a:ln>
        </p:spPr>
      </p:pic>
      <p:pic>
        <p:nvPicPr>
          <p:cNvPr id="428" name="Google Shape;428;p19">
            <a:hlinkClick r:id="rId6"/>
          </p:cNvPr>
          <p:cNvPicPr preferRelativeResize="0"/>
          <p:nvPr/>
        </p:nvPicPr>
        <p:blipFill rotWithShape="1">
          <a:blip r:embed="rId7">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0"/>
          <p:cNvSpPr/>
          <p:nvPr/>
        </p:nvSpPr>
        <p:spPr>
          <a:xfrm>
            <a:off x="0" y="0"/>
            <a:ext cx="536400" cy="5143500"/>
          </a:xfrm>
          <a:prstGeom prst="rect">
            <a:avLst/>
          </a:prstGeom>
          <a:solidFill>
            <a:srgbClr val="3DA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20"/>
          <p:cNvSpPr txBox="1"/>
          <p:nvPr/>
        </p:nvSpPr>
        <p:spPr>
          <a:xfrm>
            <a:off x="872400" y="1422025"/>
            <a:ext cx="7859400" cy="930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Accédez au pack fulll commerçant avec le partenaire </a:t>
            </a:r>
            <a:r>
              <a:rPr b="1" i="0" lang="fr" sz="1200" u="none" cap="none" strike="noStrike">
                <a:solidFill>
                  <a:schemeClr val="dk1"/>
                </a:solidFill>
                <a:latin typeface="Arial"/>
                <a:ea typeface="Arial"/>
                <a:cs typeface="Arial"/>
                <a:sym typeface="Arial"/>
              </a:rPr>
              <a:t>JDC SA</a:t>
            </a:r>
            <a:r>
              <a:rPr b="0" i="0" lang="fr"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Cet outil leader des caisses enregistreuses me propose une solution tout en un et a l’expertise nécessaire pour m’aider à faire des choix adaptés aux besoins de mon activité.</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435" name="Google Shape;435;p20"/>
          <p:cNvSpPr txBox="1"/>
          <p:nvPr/>
        </p:nvSpPr>
        <p:spPr>
          <a:xfrm>
            <a:off x="291150" y="492950"/>
            <a:ext cx="7794900" cy="385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700"/>
              <a:buFont typeface="Arial"/>
              <a:buNone/>
            </a:pPr>
            <a:r>
              <a:rPr b="1" i="0" lang="fr" sz="2700" u="none" cap="none" strike="noStrike">
                <a:solidFill>
                  <a:schemeClr val="dk1"/>
                </a:solidFill>
                <a:latin typeface="Arial"/>
                <a:ea typeface="Arial"/>
                <a:cs typeface="Arial"/>
                <a:sym typeface="Arial"/>
              </a:rPr>
              <a:t>Vous gérez un ou plusieurs point(s) de vente</a:t>
            </a:r>
            <a:endParaRPr b="1" i="0" sz="27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150"/>
              <a:buFont typeface="Arial"/>
              <a:buNone/>
            </a:pPr>
            <a:r>
              <a:t/>
            </a:r>
            <a:endParaRPr b="1" i="0" sz="2150" u="none" cap="none" strike="noStrike">
              <a:solidFill>
                <a:schemeClr val="dk1"/>
              </a:solidFill>
              <a:latin typeface="Arial"/>
              <a:ea typeface="Arial"/>
              <a:cs typeface="Arial"/>
              <a:sym typeface="Arial"/>
            </a:endParaRPr>
          </a:p>
        </p:txBody>
      </p:sp>
      <p:sp>
        <p:nvSpPr>
          <p:cNvPr id="436" name="Google Shape;436;p20"/>
          <p:cNvSpPr/>
          <p:nvPr/>
        </p:nvSpPr>
        <p:spPr>
          <a:xfrm>
            <a:off x="439325" y="945738"/>
            <a:ext cx="851100" cy="44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7" name="Google Shape;437;p20"/>
          <p:cNvPicPr preferRelativeResize="0"/>
          <p:nvPr/>
        </p:nvPicPr>
        <p:blipFill rotWithShape="1">
          <a:blip r:embed="rId3">
            <a:alphaModFix/>
          </a:blip>
          <a:srcRect b="0" l="0" r="0" t="0"/>
          <a:stretch/>
        </p:blipFill>
        <p:spPr>
          <a:xfrm>
            <a:off x="2733300" y="2685385"/>
            <a:ext cx="139287" cy="155863"/>
          </a:xfrm>
          <a:prstGeom prst="rect">
            <a:avLst/>
          </a:prstGeom>
          <a:noFill/>
          <a:ln>
            <a:noFill/>
          </a:ln>
        </p:spPr>
      </p:pic>
      <p:sp>
        <p:nvSpPr>
          <p:cNvPr id="438" name="Google Shape;438;p20"/>
          <p:cNvSpPr txBox="1"/>
          <p:nvPr/>
        </p:nvSpPr>
        <p:spPr>
          <a:xfrm>
            <a:off x="2887953" y="2624463"/>
            <a:ext cx="5313900" cy="2625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A l’achat neuf, d’occasion ou à la location, retrouvez une large gamme de caisses enregistreuses tactiles adaptée à votre secteur d’activité.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sp>
        <p:nvSpPr>
          <p:cNvPr id="439" name="Google Shape;439;p20"/>
          <p:cNvSpPr txBox="1"/>
          <p:nvPr/>
        </p:nvSpPr>
        <p:spPr>
          <a:xfrm>
            <a:off x="2899200" y="3121600"/>
            <a:ext cx="58335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Accédez en temps réel aux informations sur tous les postes et magasins équipés.</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sp>
        <p:nvSpPr>
          <p:cNvPr id="440" name="Google Shape;440;p20"/>
          <p:cNvSpPr txBox="1"/>
          <p:nvPr/>
        </p:nvSpPr>
        <p:spPr>
          <a:xfrm>
            <a:off x="2899200" y="3466325"/>
            <a:ext cx="5442000" cy="544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Profitez d’une solution modulable et adaptable à toutes les tailles de commerces et à de nombreux secteurs d'activité. </a:t>
            </a:r>
            <a:endParaRPr b="0" i="0" sz="1150" u="none" cap="none" strike="noStrike">
              <a:solidFill>
                <a:schemeClr val="dk1"/>
              </a:solidFill>
              <a:latin typeface="Arial"/>
              <a:ea typeface="Arial"/>
              <a:cs typeface="Arial"/>
              <a:sym typeface="Arial"/>
            </a:endParaRPr>
          </a:p>
        </p:txBody>
      </p:sp>
      <p:sp>
        <p:nvSpPr>
          <p:cNvPr id="441" name="Google Shape;441;p20"/>
          <p:cNvSpPr txBox="1"/>
          <p:nvPr/>
        </p:nvSpPr>
        <p:spPr>
          <a:xfrm>
            <a:off x="2899200" y="3996175"/>
            <a:ext cx="5559300" cy="479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Profitez de fonctionnalités innovantes qui répondent aux obligations légales de la Loi anti-fraude à la TVA.</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442" name="Google Shape;442;p20"/>
          <p:cNvPicPr preferRelativeResize="0"/>
          <p:nvPr/>
        </p:nvPicPr>
        <p:blipFill rotWithShape="1">
          <a:blip r:embed="rId3">
            <a:alphaModFix/>
          </a:blip>
          <a:srcRect b="0" l="0" r="0" t="0"/>
          <a:stretch/>
        </p:blipFill>
        <p:spPr>
          <a:xfrm>
            <a:off x="2733297" y="3174922"/>
            <a:ext cx="154611" cy="155863"/>
          </a:xfrm>
          <a:prstGeom prst="rect">
            <a:avLst/>
          </a:prstGeom>
          <a:noFill/>
          <a:ln>
            <a:noFill/>
          </a:ln>
        </p:spPr>
      </p:pic>
      <p:pic>
        <p:nvPicPr>
          <p:cNvPr id="443" name="Google Shape;443;p20"/>
          <p:cNvPicPr preferRelativeResize="0"/>
          <p:nvPr/>
        </p:nvPicPr>
        <p:blipFill rotWithShape="1">
          <a:blip r:embed="rId3">
            <a:alphaModFix/>
          </a:blip>
          <a:srcRect b="0" l="0" r="0" t="0"/>
          <a:stretch/>
        </p:blipFill>
        <p:spPr>
          <a:xfrm>
            <a:off x="2733297" y="3519635"/>
            <a:ext cx="154611" cy="155863"/>
          </a:xfrm>
          <a:prstGeom prst="rect">
            <a:avLst/>
          </a:prstGeom>
          <a:noFill/>
          <a:ln>
            <a:noFill/>
          </a:ln>
        </p:spPr>
      </p:pic>
      <p:pic>
        <p:nvPicPr>
          <p:cNvPr id="444" name="Google Shape;444;p20"/>
          <p:cNvPicPr preferRelativeResize="0"/>
          <p:nvPr/>
        </p:nvPicPr>
        <p:blipFill rotWithShape="1">
          <a:blip r:embed="rId3">
            <a:alphaModFix/>
          </a:blip>
          <a:srcRect b="0" l="0" r="0" t="0"/>
          <a:stretch/>
        </p:blipFill>
        <p:spPr>
          <a:xfrm>
            <a:off x="2733297" y="4049497"/>
            <a:ext cx="154611" cy="155863"/>
          </a:xfrm>
          <a:prstGeom prst="rect">
            <a:avLst/>
          </a:prstGeom>
          <a:noFill/>
          <a:ln>
            <a:noFill/>
          </a:ln>
        </p:spPr>
      </p:pic>
      <p:pic>
        <p:nvPicPr>
          <p:cNvPr id="445" name="Google Shape;445;p20"/>
          <p:cNvPicPr preferRelativeResize="0"/>
          <p:nvPr/>
        </p:nvPicPr>
        <p:blipFill rotWithShape="1">
          <a:blip r:embed="rId4">
            <a:alphaModFix/>
          </a:blip>
          <a:srcRect b="0" l="35490" r="24707" t="0"/>
          <a:stretch/>
        </p:blipFill>
        <p:spPr>
          <a:xfrm>
            <a:off x="677613" y="2352617"/>
            <a:ext cx="1994251" cy="2818382"/>
          </a:xfrm>
          <a:prstGeom prst="rect">
            <a:avLst/>
          </a:prstGeom>
          <a:noFill/>
          <a:ln>
            <a:noFill/>
          </a:ln>
        </p:spPr>
      </p:pic>
      <p:pic>
        <p:nvPicPr>
          <p:cNvPr id="446" name="Google Shape;446;p20"/>
          <p:cNvPicPr preferRelativeResize="0"/>
          <p:nvPr/>
        </p:nvPicPr>
        <p:blipFill rotWithShape="1">
          <a:blip r:embed="rId5">
            <a:alphaModFix/>
          </a:blip>
          <a:srcRect b="0" l="0" r="0" t="0"/>
          <a:stretch/>
        </p:blipFill>
        <p:spPr>
          <a:xfrm>
            <a:off x="8247100" y="273151"/>
            <a:ext cx="612699" cy="562860"/>
          </a:xfrm>
          <a:prstGeom prst="rect">
            <a:avLst/>
          </a:prstGeom>
          <a:noFill/>
          <a:ln>
            <a:noFill/>
          </a:ln>
        </p:spPr>
      </p:pic>
      <p:pic>
        <p:nvPicPr>
          <p:cNvPr id="447" name="Google Shape;447;p20">
            <a:hlinkClick r:id="rId6"/>
          </p:cNvPr>
          <p:cNvPicPr preferRelativeResize="0"/>
          <p:nvPr/>
        </p:nvPicPr>
        <p:blipFill rotWithShape="1">
          <a:blip r:embed="rId7">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2"/>
          <p:cNvSpPr/>
          <p:nvPr/>
        </p:nvSpPr>
        <p:spPr>
          <a:xfrm>
            <a:off x="1693501" y="3237075"/>
            <a:ext cx="274800" cy="266700"/>
          </a:xfrm>
          <a:prstGeom prst="ellipse">
            <a:avLst/>
          </a:prstGeom>
          <a:solidFill>
            <a:srgbClr val="F4B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2"/>
          <p:cNvSpPr/>
          <p:nvPr/>
        </p:nvSpPr>
        <p:spPr>
          <a:xfrm>
            <a:off x="0" y="424425"/>
            <a:ext cx="1073100" cy="877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2"/>
          <p:cNvSpPr txBox="1"/>
          <p:nvPr/>
        </p:nvSpPr>
        <p:spPr>
          <a:xfrm>
            <a:off x="1134000" y="1425475"/>
            <a:ext cx="7473000" cy="10911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050"/>
              <a:buFont typeface="Arial"/>
              <a:buNone/>
            </a:pPr>
            <a:r>
              <a:rPr b="0" i="0" lang="fr" sz="1050" u="none" cap="none" strike="noStrike">
                <a:solidFill>
                  <a:schemeClr val="dk1"/>
                </a:solidFill>
                <a:highlight>
                  <a:srgbClr val="FFFFFF"/>
                </a:highlight>
                <a:latin typeface="Arial"/>
                <a:ea typeface="Arial"/>
                <a:cs typeface="Arial"/>
                <a:sym typeface="Arial"/>
              </a:rPr>
              <a:t>✍️ Noter ici une présentation de la proposition de valeur du cabinet, son ADN, ses atouts, sa vision de la relation et tout ce qui pourra permettre au client de savoir ou se rappeler ce qui fait de vous un partenaire à part, ce qui vous différencie des autres cabinets, et quels bénéfices il pourra tirer de sa collaboration avec vous. Pas besoin d’un texte très long, ce simple paragraphe doit permettre a à votre client ou prospect de comprendre qui vous êtes dans les grandes lignes.</a:t>
            </a:r>
            <a:endParaRPr b="0" i="0" sz="1050" u="none" cap="none" strike="noStrike">
              <a:solidFill>
                <a:schemeClr val="dk1"/>
              </a:solidFill>
              <a:latin typeface="Arial"/>
              <a:ea typeface="Arial"/>
              <a:cs typeface="Arial"/>
              <a:sym typeface="Arial"/>
            </a:endParaRPr>
          </a:p>
        </p:txBody>
      </p:sp>
      <p:sp>
        <p:nvSpPr>
          <p:cNvPr id="71" name="Google Shape;71;p2"/>
          <p:cNvSpPr txBox="1"/>
          <p:nvPr/>
        </p:nvSpPr>
        <p:spPr>
          <a:xfrm>
            <a:off x="651600" y="563550"/>
            <a:ext cx="6164100" cy="544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700"/>
              <a:buFont typeface="Arial"/>
              <a:buNone/>
            </a:pPr>
            <a:r>
              <a:rPr b="1" i="0" lang="fr" sz="3700" u="none" cap="none" strike="noStrike">
                <a:solidFill>
                  <a:srgbClr val="FFFFFF"/>
                </a:solidFill>
                <a:latin typeface="Arial"/>
                <a:ea typeface="Arial"/>
                <a:cs typeface="Arial"/>
                <a:sym typeface="Arial"/>
              </a:rPr>
              <a:t>V</a:t>
            </a:r>
            <a:r>
              <a:rPr b="1" i="0" lang="fr" sz="3700" u="none" cap="none" strike="noStrike">
                <a:solidFill>
                  <a:srgbClr val="000000"/>
                </a:solidFill>
                <a:latin typeface="Arial"/>
                <a:ea typeface="Arial"/>
                <a:cs typeface="Arial"/>
                <a:sym typeface="Arial"/>
              </a:rPr>
              <a:t>otre partenaire conseil</a:t>
            </a:r>
            <a:endParaRPr b="1" i="0" sz="3700" u="none" cap="none" strike="noStrike">
              <a:solidFill>
                <a:srgbClr val="000000"/>
              </a:solidFill>
              <a:latin typeface="Arial"/>
              <a:ea typeface="Arial"/>
              <a:cs typeface="Arial"/>
              <a:sym typeface="Arial"/>
            </a:endParaRPr>
          </a:p>
        </p:txBody>
      </p:sp>
      <p:cxnSp>
        <p:nvCxnSpPr>
          <p:cNvPr id="72" name="Google Shape;72;p2"/>
          <p:cNvCxnSpPr/>
          <p:nvPr/>
        </p:nvCxnSpPr>
        <p:spPr>
          <a:xfrm>
            <a:off x="309325" y="-14375"/>
            <a:ext cx="0" cy="5193900"/>
          </a:xfrm>
          <a:prstGeom prst="straightConnector1">
            <a:avLst/>
          </a:prstGeom>
          <a:noFill/>
          <a:ln cap="flat" cmpd="sng" w="9525">
            <a:solidFill>
              <a:srgbClr val="000000"/>
            </a:solidFill>
            <a:prstDash val="solid"/>
            <a:round/>
            <a:headEnd len="sm" w="sm" type="none"/>
            <a:tailEnd len="sm" w="sm" type="none"/>
          </a:ln>
        </p:spPr>
      </p:cxnSp>
      <p:sp>
        <p:nvSpPr>
          <p:cNvPr id="73" name="Google Shape;73;p2"/>
          <p:cNvSpPr txBox="1"/>
          <p:nvPr/>
        </p:nvSpPr>
        <p:spPr>
          <a:xfrm>
            <a:off x="681450" y="2709350"/>
            <a:ext cx="2193300" cy="266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700"/>
              <a:buFont typeface="Arial"/>
              <a:buNone/>
            </a:pPr>
            <a:r>
              <a:rPr b="0" i="0" lang="fr" sz="1700" u="none" cap="none" strike="noStrike">
                <a:solidFill>
                  <a:schemeClr val="dk1"/>
                </a:solidFill>
                <a:latin typeface="Arial"/>
                <a:ea typeface="Arial"/>
                <a:cs typeface="Arial"/>
                <a:sym typeface="Arial"/>
              </a:rPr>
              <a:t>Nos expertises</a:t>
            </a:r>
            <a:endParaRPr b="0" i="0" sz="1700" u="none" cap="none" strike="noStrike">
              <a:solidFill>
                <a:schemeClr val="dk1"/>
              </a:solidFill>
              <a:latin typeface="Arial"/>
              <a:ea typeface="Arial"/>
              <a:cs typeface="Arial"/>
              <a:sym typeface="Arial"/>
            </a:endParaRPr>
          </a:p>
        </p:txBody>
      </p:sp>
      <p:sp>
        <p:nvSpPr>
          <p:cNvPr id="74" name="Google Shape;74;p2"/>
          <p:cNvSpPr/>
          <p:nvPr/>
        </p:nvSpPr>
        <p:spPr>
          <a:xfrm>
            <a:off x="681450" y="2753150"/>
            <a:ext cx="14400" cy="222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
          <p:cNvSpPr/>
          <p:nvPr/>
        </p:nvSpPr>
        <p:spPr>
          <a:xfrm>
            <a:off x="3500650" y="3237075"/>
            <a:ext cx="274800" cy="266700"/>
          </a:xfrm>
          <a:prstGeom prst="ellipse">
            <a:avLst/>
          </a:prstGeom>
          <a:solidFill>
            <a:srgbClr val="F4B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
          <p:cNvSpPr txBox="1"/>
          <p:nvPr/>
        </p:nvSpPr>
        <p:spPr>
          <a:xfrm>
            <a:off x="990913" y="3807475"/>
            <a:ext cx="1680000" cy="46290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800"/>
              <a:buFont typeface="Arial"/>
              <a:buNone/>
            </a:pPr>
            <a:r>
              <a:rPr b="0" i="0" lang="fr" sz="800" u="none" cap="none" strike="noStrike">
                <a:solidFill>
                  <a:schemeClr val="dk1"/>
                </a:solidFill>
                <a:highlight>
                  <a:srgbClr val="FFFFFF"/>
                </a:highlight>
                <a:latin typeface="Arial"/>
                <a:ea typeface="Arial"/>
                <a:cs typeface="Arial"/>
                <a:sym typeface="Arial"/>
              </a:rPr>
              <a:t>✍️ Noter une brève description de votre expertise en la matière</a:t>
            </a:r>
            <a:endParaRPr b="0" i="0" sz="900" u="none" cap="none" strike="noStrike">
              <a:solidFill>
                <a:schemeClr val="dk1"/>
              </a:solidFill>
              <a:latin typeface="Arial"/>
              <a:ea typeface="Arial"/>
              <a:cs typeface="Arial"/>
              <a:sym typeface="Arial"/>
            </a:endParaRPr>
          </a:p>
        </p:txBody>
      </p:sp>
      <p:sp>
        <p:nvSpPr>
          <p:cNvPr id="77" name="Google Shape;77;p2"/>
          <p:cNvSpPr txBox="1"/>
          <p:nvPr/>
        </p:nvSpPr>
        <p:spPr>
          <a:xfrm>
            <a:off x="2864650" y="3540775"/>
            <a:ext cx="1546800" cy="26670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1000"/>
              <a:buFont typeface="Arial"/>
              <a:buNone/>
            </a:pPr>
            <a:r>
              <a:rPr b="1" i="0" lang="fr" sz="1000" u="none" cap="none" strike="noStrike">
                <a:solidFill>
                  <a:schemeClr val="dk1"/>
                </a:solidFill>
                <a:latin typeface="Arial"/>
                <a:ea typeface="Arial"/>
                <a:cs typeface="Arial"/>
                <a:sym typeface="Arial"/>
              </a:rPr>
              <a:t>Paie &amp; gestion sociale</a:t>
            </a:r>
            <a:endParaRPr b="1" i="0" sz="1000" u="none" cap="none" strike="noStrike">
              <a:solidFill>
                <a:schemeClr val="dk1"/>
              </a:solidFill>
              <a:latin typeface="Arial"/>
              <a:ea typeface="Arial"/>
              <a:cs typeface="Arial"/>
              <a:sym typeface="Arial"/>
            </a:endParaRPr>
          </a:p>
        </p:txBody>
      </p:sp>
      <p:sp>
        <p:nvSpPr>
          <p:cNvPr id="78" name="Google Shape;78;p2"/>
          <p:cNvSpPr txBox="1"/>
          <p:nvPr/>
        </p:nvSpPr>
        <p:spPr>
          <a:xfrm>
            <a:off x="1225475" y="3540775"/>
            <a:ext cx="1134000" cy="26670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1000"/>
              <a:buFont typeface="Arial"/>
              <a:buNone/>
            </a:pPr>
            <a:r>
              <a:rPr b="1" i="0" lang="fr" sz="1000" u="none" cap="none" strike="noStrike">
                <a:solidFill>
                  <a:schemeClr val="dk1"/>
                </a:solidFill>
                <a:latin typeface="Arial"/>
                <a:ea typeface="Arial"/>
                <a:cs typeface="Arial"/>
                <a:sym typeface="Arial"/>
              </a:rPr>
              <a:t>Comptabilité</a:t>
            </a:r>
            <a:endParaRPr b="1" i="0" sz="1000" u="none" cap="none" strike="noStrike">
              <a:solidFill>
                <a:schemeClr val="dk1"/>
              </a:solidFill>
              <a:latin typeface="Arial"/>
              <a:ea typeface="Arial"/>
              <a:cs typeface="Arial"/>
              <a:sym typeface="Arial"/>
            </a:endParaRPr>
          </a:p>
        </p:txBody>
      </p:sp>
      <p:sp>
        <p:nvSpPr>
          <p:cNvPr id="79" name="Google Shape;79;p2"/>
          <p:cNvSpPr/>
          <p:nvPr/>
        </p:nvSpPr>
        <p:spPr>
          <a:xfrm>
            <a:off x="5338176" y="3237075"/>
            <a:ext cx="274800" cy="266700"/>
          </a:xfrm>
          <a:prstGeom prst="ellipse">
            <a:avLst/>
          </a:prstGeom>
          <a:solidFill>
            <a:srgbClr val="F4B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
          <p:cNvSpPr/>
          <p:nvPr/>
        </p:nvSpPr>
        <p:spPr>
          <a:xfrm>
            <a:off x="7175676" y="3237075"/>
            <a:ext cx="274800" cy="266700"/>
          </a:xfrm>
          <a:prstGeom prst="ellipse">
            <a:avLst/>
          </a:prstGeom>
          <a:solidFill>
            <a:srgbClr val="F4B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
          <p:cNvSpPr txBox="1"/>
          <p:nvPr/>
        </p:nvSpPr>
        <p:spPr>
          <a:xfrm>
            <a:off x="6539675" y="3540775"/>
            <a:ext cx="1546800" cy="26670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1000"/>
              <a:buFont typeface="Arial"/>
              <a:buNone/>
            </a:pPr>
            <a:r>
              <a:rPr b="1" i="0" lang="fr" sz="1000" u="none" cap="none" strike="noStrike">
                <a:solidFill>
                  <a:schemeClr val="dk1"/>
                </a:solidFill>
                <a:latin typeface="Arial"/>
                <a:ea typeface="Arial"/>
                <a:cs typeface="Arial"/>
                <a:sym typeface="Arial"/>
              </a:rPr>
              <a:t>Audit légal</a:t>
            </a:r>
            <a:endParaRPr b="1" i="0" sz="1000" u="none" cap="none" strike="noStrike">
              <a:solidFill>
                <a:schemeClr val="dk1"/>
              </a:solidFill>
              <a:latin typeface="Arial"/>
              <a:ea typeface="Arial"/>
              <a:cs typeface="Arial"/>
              <a:sym typeface="Arial"/>
            </a:endParaRPr>
          </a:p>
        </p:txBody>
      </p:sp>
      <p:sp>
        <p:nvSpPr>
          <p:cNvPr id="82" name="Google Shape;82;p2"/>
          <p:cNvSpPr txBox="1"/>
          <p:nvPr/>
        </p:nvSpPr>
        <p:spPr>
          <a:xfrm>
            <a:off x="4870151" y="3540775"/>
            <a:ext cx="1134000" cy="26670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1000"/>
              <a:buFont typeface="Arial"/>
              <a:buNone/>
            </a:pPr>
            <a:r>
              <a:rPr b="1" i="0" lang="fr" sz="1000" u="none" cap="none" strike="noStrike">
                <a:solidFill>
                  <a:schemeClr val="dk1"/>
                </a:solidFill>
                <a:latin typeface="Arial"/>
                <a:ea typeface="Arial"/>
                <a:cs typeface="Arial"/>
                <a:sym typeface="Arial"/>
              </a:rPr>
              <a:t>Juridique</a:t>
            </a:r>
            <a:endParaRPr b="1" i="0" sz="1000" u="none" cap="none" strike="noStrike">
              <a:solidFill>
                <a:schemeClr val="dk1"/>
              </a:solidFill>
              <a:latin typeface="Arial"/>
              <a:ea typeface="Arial"/>
              <a:cs typeface="Arial"/>
              <a:sym typeface="Arial"/>
            </a:endParaRPr>
          </a:p>
        </p:txBody>
      </p:sp>
      <p:pic>
        <p:nvPicPr>
          <p:cNvPr id="83" name="Google Shape;83;p2"/>
          <p:cNvPicPr preferRelativeResize="0"/>
          <p:nvPr/>
        </p:nvPicPr>
        <p:blipFill rotWithShape="1">
          <a:blip r:embed="rId3">
            <a:alphaModFix/>
          </a:blip>
          <a:srcRect b="0" l="0" r="0" t="0"/>
          <a:stretch/>
        </p:blipFill>
        <p:spPr>
          <a:xfrm>
            <a:off x="8247100" y="273151"/>
            <a:ext cx="612699" cy="562860"/>
          </a:xfrm>
          <a:prstGeom prst="rect">
            <a:avLst/>
          </a:prstGeom>
          <a:noFill/>
          <a:ln>
            <a:noFill/>
          </a:ln>
        </p:spPr>
      </p:pic>
      <p:pic>
        <p:nvPicPr>
          <p:cNvPr id="84" name="Google Shape;84;p2">
            <a:hlinkClick r:id="rId4"/>
          </p:cNvPr>
          <p:cNvPicPr preferRelativeResize="0"/>
          <p:nvPr/>
        </p:nvPicPr>
        <p:blipFill rotWithShape="1">
          <a:blip r:embed="rId5">
            <a:alphaModFix/>
          </a:blip>
          <a:srcRect b="0" l="0" r="0" t="0"/>
          <a:stretch/>
        </p:blipFill>
        <p:spPr>
          <a:xfrm>
            <a:off x="7227704" y="4663124"/>
            <a:ext cx="1758370" cy="324600"/>
          </a:xfrm>
          <a:prstGeom prst="rect">
            <a:avLst/>
          </a:prstGeom>
          <a:noFill/>
          <a:ln>
            <a:noFill/>
          </a:ln>
        </p:spPr>
      </p:pic>
      <p:sp>
        <p:nvSpPr>
          <p:cNvPr id="85" name="Google Shape;85;p2"/>
          <p:cNvSpPr txBox="1"/>
          <p:nvPr/>
        </p:nvSpPr>
        <p:spPr>
          <a:xfrm>
            <a:off x="644900" y="1533600"/>
            <a:ext cx="243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
          <p:cNvSpPr txBox="1"/>
          <p:nvPr/>
        </p:nvSpPr>
        <p:spPr>
          <a:xfrm>
            <a:off x="2766588" y="3807475"/>
            <a:ext cx="1680000" cy="46290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800"/>
              <a:buFont typeface="Arial"/>
              <a:buNone/>
            </a:pPr>
            <a:r>
              <a:rPr b="0" i="0" lang="fr" sz="800" u="none" cap="none" strike="noStrike">
                <a:solidFill>
                  <a:schemeClr val="dk1"/>
                </a:solidFill>
                <a:highlight>
                  <a:srgbClr val="FFFFFF"/>
                </a:highlight>
                <a:latin typeface="Arial"/>
                <a:ea typeface="Arial"/>
                <a:cs typeface="Arial"/>
                <a:sym typeface="Arial"/>
              </a:rPr>
              <a:t>✍️ Noter une brève description de votre expertise en la matière</a:t>
            </a:r>
            <a:endParaRPr b="0" i="0" sz="900" u="none" cap="none" strike="noStrike">
              <a:solidFill>
                <a:schemeClr val="dk1"/>
              </a:solidFill>
              <a:latin typeface="Arial"/>
              <a:ea typeface="Arial"/>
              <a:cs typeface="Arial"/>
              <a:sym typeface="Arial"/>
            </a:endParaRPr>
          </a:p>
        </p:txBody>
      </p:sp>
      <p:sp>
        <p:nvSpPr>
          <p:cNvPr id="87" name="Google Shape;87;p2"/>
          <p:cNvSpPr txBox="1"/>
          <p:nvPr/>
        </p:nvSpPr>
        <p:spPr>
          <a:xfrm>
            <a:off x="4653138" y="3807475"/>
            <a:ext cx="1680000" cy="46290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800"/>
              <a:buFont typeface="Arial"/>
              <a:buNone/>
            </a:pPr>
            <a:r>
              <a:rPr b="0" i="0" lang="fr" sz="800" u="none" cap="none" strike="noStrike">
                <a:solidFill>
                  <a:schemeClr val="dk1"/>
                </a:solidFill>
                <a:highlight>
                  <a:srgbClr val="FFFFFF"/>
                </a:highlight>
                <a:latin typeface="Arial"/>
                <a:ea typeface="Arial"/>
                <a:cs typeface="Arial"/>
                <a:sym typeface="Arial"/>
              </a:rPr>
              <a:t>✍️ Noter une brève description de votre expertise en la matière</a:t>
            </a:r>
            <a:endParaRPr b="0" i="0" sz="900" u="none" cap="none" strike="noStrike">
              <a:solidFill>
                <a:schemeClr val="dk1"/>
              </a:solidFill>
              <a:latin typeface="Arial"/>
              <a:ea typeface="Arial"/>
              <a:cs typeface="Arial"/>
              <a:sym typeface="Arial"/>
            </a:endParaRPr>
          </a:p>
        </p:txBody>
      </p:sp>
      <p:sp>
        <p:nvSpPr>
          <p:cNvPr id="88" name="Google Shape;88;p2"/>
          <p:cNvSpPr txBox="1"/>
          <p:nvPr/>
        </p:nvSpPr>
        <p:spPr>
          <a:xfrm>
            <a:off x="6473088" y="3807475"/>
            <a:ext cx="1680000" cy="46290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800"/>
              <a:buFont typeface="Arial"/>
              <a:buNone/>
            </a:pPr>
            <a:r>
              <a:rPr b="0" i="0" lang="fr" sz="800" u="none" cap="none" strike="noStrike">
                <a:solidFill>
                  <a:schemeClr val="dk1"/>
                </a:solidFill>
                <a:highlight>
                  <a:srgbClr val="FFFFFF"/>
                </a:highlight>
                <a:latin typeface="Arial"/>
                <a:ea typeface="Arial"/>
                <a:cs typeface="Arial"/>
                <a:sym typeface="Arial"/>
              </a:rPr>
              <a:t>✍️ Noter une brève description de votre expertise en la matière</a:t>
            </a:r>
            <a:endParaRPr b="0" i="0" sz="9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21"/>
          <p:cNvSpPr/>
          <p:nvPr/>
        </p:nvSpPr>
        <p:spPr>
          <a:xfrm>
            <a:off x="0" y="3330325"/>
            <a:ext cx="6364500" cy="1813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21"/>
          <p:cNvSpPr txBox="1"/>
          <p:nvPr/>
        </p:nvSpPr>
        <p:spPr>
          <a:xfrm>
            <a:off x="440100" y="657550"/>
            <a:ext cx="7079100" cy="145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4000"/>
              <a:buFont typeface="Arial"/>
              <a:buNone/>
            </a:pPr>
            <a:r>
              <a:rPr b="1" i="0" lang="fr" sz="4000" u="none" cap="none" strike="noStrike">
                <a:solidFill>
                  <a:schemeClr val="dk1"/>
                </a:solidFill>
                <a:latin typeface="Arial"/>
                <a:ea typeface="Arial"/>
                <a:cs typeface="Arial"/>
                <a:sym typeface="Arial"/>
              </a:rPr>
              <a:t>Piloter votre entreprise n’a jamais été aussi simple !</a:t>
            </a:r>
            <a:endParaRPr b="1" i="0" sz="40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3500"/>
              <a:buFont typeface="Arial"/>
              <a:buNone/>
            </a:pPr>
            <a:r>
              <a:t/>
            </a:r>
            <a:endParaRPr b="1" i="0" sz="3500" u="none" cap="none" strike="noStrike">
              <a:solidFill>
                <a:schemeClr val="dk1"/>
              </a:solidFill>
              <a:latin typeface="Arial"/>
              <a:ea typeface="Arial"/>
              <a:cs typeface="Arial"/>
              <a:sym typeface="Arial"/>
            </a:endParaRPr>
          </a:p>
        </p:txBody>
      </p:sp>
      <p:sp>
        <p:nvSpPr>
          <p:cNvPr id="454" name="Google Shape;454;p21"/>
          <p:cNvSpPr txBox="1"/>
          <p:nvPr/>
        </p:nvSpPr>
        <p:spPr>
          <a:xfrm>
            <a:off x="3165825" y="3500200"/>
            <a:ext cx="3250500" cy="1597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0200"/>
              <a:buFont typeface="Arial"/>
              <a:buNone/>
            </a:pPr>
            <a:r>
              <a:rPr b="1" i="0" lang="fr" sz="10200" u="none" cap="none" strike="noStrike">
                <a:solidFill>
                  <a:schemeClr val="lt1"/>
                </a:solidFill>
                <a:latin typeface="Arial"/>
                <a:ea typeface="Arial"/>
                <a:cs typeface="Arial"/>
                <a:sym typeface="Arial"/>
              </a:rPr>
              <a:t>PAIE</a:t>
            </a:r>
            <a:endParaRPr b="0" i="0" sz="10200" u="none" cap="none" strike="noStrike">
              <a:solidFill>
                <a:schemeClr val="lt1"/>
              </a:solidFill>
              <a:latin typeface="Arial"/>
              <a:ea typeface="Arial"/>
              <a:cs typeface="Arial"/>
              <a:sym typeface="Arial"/>
            </a:endParaRPr>
          </a:p>
        </p:txBody>
      </p:sp>
      <p:sp>
        <p:nvSpPr>
          <p:cNvPr id="455" name="Google Shape;455;p21"/>
          <p:cNvSpPr/>
          <p:nvPr/>
        </p:nvSpPr>
        <p:spPr>
          <a:xfrm>
            <a:off x="532850" y="2031838"/>
            <a:ext cx="851100" cy="44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21"/>
          <p:cNvSpPr/>
          <p:nvPr/>
        </p:nvSpPr>
        <p:spPr>
          <a:xfrm>
            <a:off x="0" y="783350"/>
            <a:ext cx="377400" cy="392100"/>
          </a:xfrm>
          <a:prstGeom prst="homePlat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4B41A"/>
              </a:solidFill>
              <a:latin typeface="Arial"/>
              <a:ea typeface="Arial"/>
              <a:cs typeface="Arial"/>
              <a:sym typeface="Arial"/>
            </a:endParaRPr>
          </a:p>
        </p:txBody>
      </p:sp>
      <p:pic>
        <p:nvPicPr>
          <p:cNvPr id="457" name="Google Shape;457;p21"/>
          <p:cNvPicPr preferRelativeResize="0"/>
          <p:nvPr/>
        </p:nvPicPr>
        <p:blipFill rotWithShape="1">
          <a:blip r:embed="rId3">
            <a:alphaModFix/>
          </a:blip>
          <a:srcRect b="0" l="0" r="0" t="0"/>
          <a:stretch/>
        </p:blipFill>
        <p:spPr>
          <a:xfrm>
            <a:off x="8247100" y="273151"/>
            <a:ext cx="612699" cy="562860"/>
          </a:xfrm>
          <a:prstGeom prst="rect">
            <a:avLst/>
          </a:prstGeom>
          <a:noFill/>
          <a:ln>
            <a:noFill/>
          </a:ln>
        </p:spPr>
      </p:pic>
      <p:pic>
        <p:nvPicPr>
          <p:cNvPr id="458" name="Google Shape;458;p21">
            <a:hlinkClick r:id="rId4"/>
          </p:cNvPr>
          <p:cNvPicPr preferRelativeResize="0"/>
          <p:nvPr/>
        </p:nvPicPr>
        <p:blipFill rotWithShape="1">
          <a:blip r:embed="rId5">
            <a:alphaModFix/>
          </a:blip>
          <a:srcRect b="0" l="0" r="0" t="0"/>
          <a:stretch/>
        </p:blipFill>
        <p:spPr>
          <a:xfrm>
            <a:off x="7227704" y="4663124"/>
            <a:ext cx="1758370" cy="324600"/>
          </a:xfrm>
          <a:prstGeom prst="rect">
            <a:avLst/>
          </a:prstGeom>
          <a:noFill/>
          <a:ln>
            <a:noFill/>
          </a:ln>
        </p:spPr>
      </p:pic>
      <p:sp>
        <p:nvSpPr>
          <p:cNvPr id="459" name="Google Shape;459;p21"/>
          <p:cNvSpPr txBox="1"/>
          <p:nvPr/>
        </p:nvSpPr>
        <p:spPr>
          <a:xfrm>
            <a:off x="453600" y="2255350"/>
            <a:ext cx="7575000" cy="406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0" i="0" lang="fr" sz="1600" u="none" cap="none" strike="noStrike">
                <a:solidFill>
                  <a:schemeClr val="dk1"/>
                </a:solidFill>
                <a:latin typeface="Arial"/>
                <a:ea typeface="Arial"/>
                <a:cs typeface="Arial"/>
                <a:sym typeface="Arial"/>
              </a:rPr>
              <a:t>Profitez d’un panel d’outils collaboratifs, au service de votre performance. </a:t>
            </a:r>
            <a:endParaRPr b="0" i="0" sz="1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22"/>
          <p:cNvSpPr/>
          <p:nvPr/>
        </p:nvSpPr>
        <p:spPr>
          <a:xfrm>
            <a:off x="0" y="0"/>
            <a:ext cx="6126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22"/>
          <p:cNvSpPr txBox="1"/>
          <p:nvPr/>
        </p:nvSpPr>
        <p:spPr>
          <a:xfrm>
            <a:off x="352025" y="573125"/>
            <a:ext cx="6043200" cy="544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100"/>
              <a:buFont typeface="Arial"/>
              <a:buNone/>
            </a:pPr>
            <a:r>
              <a:rPr b="1" i="0" lang="fr" sz="3100" u="none" cap="none" strike="noStrike">
                <a:solidFill>
                  <a:schemeClr val="dk1"/>
                </a:solidFill>
                <a:latin typeface="Arial"/>
                <a:ea typeface="Arial"/>
                <a:cs typeface="Arial"/>
                <a:sym typeface="Arial"/>
              </a:rPr>
              <a:t>Notre relation est simplifiée !</a:t>
            </a:r>
            <a:endParaRPr b="1" i="0" sz="3100" u="none" cap="none" strike="noStrike">
              <a:solidFill>
                <a:schemeClr val="dk1"/>
              </a:solidFill>
              <a:latin typeface="Arial"/>
              <a:ea typeface="Arial"/>
              <a:cs typeface="Arial"/>
              <a:sym typeface="Arial"/>
            </a:endParaRPr>
          </a:p>
        </p:txBody>
      </p:sp>
      <p:sp>
        <p:nvSpPr>
          <p:cNvPr id="466" name="Google Shape;466;p22"/>
          <p:cNvSpPr/>
          <p:nvPr/>
        </p:nvSpPr>
        <p:spPr>
          <a:xfrm>
            <a:off x="1157775" y="2441339"/>
            <a:ext cx="2389800" cy="9015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22"/>
          <p:cNvSpPr txBox="1"/>
          <p:nvPr/>
        </p:nvSpPr>
        <p:spPr>
          <a:xfrm>
            <a:off x="1372359" y="2514573"/>
            <a:ext cx="1834500" cy="1935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200"/>
              <a:buFont typeface="Arial"/>
              <a:buNone/>
            </a:pPr>
            <a:r>
              <a:rPr b="1" i="0" lang="fr" sz="1200" u="none" cap="none" strike="noStrike">
                <a:solidFill>
                  <a:schemeClr val="dk1"/>
                </a:solidFill>
                <a:latin typeface="Arial"/>
                <a:ea typeface="Arial"/>
                <a:cs typeface="Arial"/>
                <a:sym typeface="Arial"/>
              </a:rPr>
              <a:t>fulll documents</a:t>
            </a:r>
            <a:endParaRPr b="1" i="0" sz="1200" u="none" cap="none" strike="noStrike">
              <a:solidFill>
                <a:schemeClr val="dk1"/>
              </a:solidFill>
              <a:latin typeface="Arial"/>
              <a:ea typeface="Arial"/>
              <a:cs typeface="Arial"/>
              <a:sym typeface="Arial"/>
            </a:endParaRPr>
          </a:p>
        </p:txBody>
      </p:sp>
      <p:sp>
        <p:nvSpPr>
          <p:cNvPr id="468" name="Google Shape;468;p22"/>
          <p:cNvSpPr txBox="1"/>
          <p:nvPr/>
        </p:nvSpPr>
        <p:spPr>
          <a:xfrm>
            <a:off x="1372373" y="2759580"/>
            <a:ext cx="2023800" cy="403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0" i="0" lang="fr" sz="1050" u="none" cap="none" strike="noStrike">
                <a:solidFill>
                  <a:schemeClr val="dk1"/>
                </a:solidFill>
                <a:latin typeface="Arial"/>
                <a:ea typeface="Arial"/>
                <a:cs typeface="Arial"/>
                <a:sym typeface="Arial"/>
              </a:rPr>
              <a:t>Ayez toujours vos documents à portée de main</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750"/>
              <a:buFont typeface="Arial"/>
              <a:buNone/>
            </a:pPr>
            <a:r>
              <a:t/>
            </a:r>
            <a:endParaRPr b="0" i="0" sz="750" u="none" cap="none" strike="noStrike">
              <a:solidFill>
                <a:schemeClr val="dk1"/>
              </a:solidFill>
              <a:latin typeface="Arial"/>
              <a:ea typeface="Arial"/>
              <a:cs typeface="Arial"/>
              <a:sym typeface="Arial"/>
            </a:endParaRPr>
          </a:p>
        </p:txBody>
      </p:sp>
      <p:sp>
        <p:nvSpPr>
          <p:cNvPr id="469" name="Google Shape;469;p22"/>
          <p:cNvSpPr/>
          <p:nvPr/>
        </p:nvSpPr>
        <p:spPr>
          <a:xfrm>
            <a:off x="6317545" y="2438002"/>
            <a:ext cx="2389800" cy="9015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22"/>
          <p:cNvSpPr txBox="1"/>
          <p:nvPr/>
        </p:nvSpPr>
        <p:spPr>
          <a:xfrm>
            <a:off x="6563998" y="2514573"/>
            <a:ext cx="1380900" cy="1935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200"/>
              <a:buFont typeface="Arial"/>
              <a:buNone/>
            </a:pPr>
            <a:r>
              <a:rPr b="1" i="0" lang="fr" sz="1200" u="none" cap="none" strike="noStrike">
                <a:solidFill>
                  <a:schemeClr val="dk1"/>
                </a:solidFill>
                <a:latin typeface="Arial"/>
                <a:ea typeface="Arial"/>
                <a:cs typeface="Arial"/>
                <a:sym typeface="Arial"/>
              </a:rPr>
              <a:t>fulll messages</a:t>
            </a:r>
            <a:endParaRPr b="1" i="0" sz="1200" u="none" cap="none" strike="noStrike">
              <a:solidFill>
                <a:schemeClr val="dk1"/>
              </a:solidFill>
              <a:latin typeface="Arial"/>
              <a:ea typeface="Arial"/>
              <a:cs typeface="Arial"/>
              <a:sym typeface="Arial"/>
            </a:endParaRPr>
          </a:p>
        </p:txBody>
      </p:sp>
      <p:sp>
        <p:nvSpPr>
          <p:cNvPr id="471" name="Google Shape;471;p22"/>
          <p:cNvSpPr txBox="1"/>
          <p:nvPr/>
        </p:nvSpPr>
        <p:spPr>
          <a:xfrm>
            <a:off x="6563998" y="2791757"/>
            <a:ext cx="2023800" cy="403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fr" sz="1050" u="none" cap="none" strike="noStrike">
                <a:solidFill>
                  <a:schemeClr val="dk1"/>
                </a:solidFill>
                <a:latin typeface="Arial"/>
                <a:ea typeface="Arial"/>
                <a:cs typeface="Arial"/>
                <a:sym typeface="Arial"/>
              </a:rPr>
              <a:t>Echangez avec notre cabinet en toute sécurité</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p:txBody>
      </p:sp>
      <p:sp>
        <p:nvSpPr>
          <p:cNvPr id="472" name="Google Shape;472;p22"/>
          <p:cNvSpPr/>
          <p:nvPr/>
        </p:nvSpPr>
        <p:spPr>
          <a:xfrm flipH="1" rot="-5400000">
            <a:off x="6202713" y="2886580"/>
            <a:ext cx="606300" cy="11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73" name="Google Shape;473;p22"/>
          <p:cNvSpPr/>
          <p:nvPr/>
        </p:nvSpPr>
        <p:spPr>
          <a:xfrm>
            <a:off x="3730474" y="2438015"/>
            <a:ext cx="2389800" cy="9015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22"/>
          <p:cNvSpPr txBox="1"/>
          <p:nvPr/>
        </p:nvSpPr>
        <p:spPr>
          <a:xfrm>
            <a:off x="3976951" y="2514587"/>
            <a:ext cx="1834500" cy="1935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200"/>
              <a:buFont typeface="Arial"/>
              <a:buNone/>
            </a:pPr>
            <a:r>
              <a:rPr b="1" i="0" lang="fr" sz="1200" u="none" cap="none" strike="noStrike">
                <a:solidFill>
                  <a:schemeClr val="dk1"/>
                </a:solidFill>
                <a:latin typeface="Arial"/>
                <a:ea typeface="Arial"/>
                <a:cs typeface="Arial"/>
                <a:sym typeface="Arial"/>
              </a:rPr>
              <a:t>fulll tâches</a:t>
            </a:r>
            <a:endParaRPr b="1" i="0" sz="1200" u="none" cap="none" strike="noStrike">
              <a:solidFill>
                <a:schemeClr val="dk1"/>
              </a:solidFill>
              <a:latin typeface="Arial"/>
              <a:ea typeface="Arial"/>
              <a:cs typeface="Arial"/>
              <a:sym typeface="Arial"/>
            </a:endParaRPr>
          </a:p>
        </p:txBody>
      </p:sp>
      <p:sp>
        <p:nvSpPr>
          <p:cNvPr id="475" name="Google Shape;475;p22"/>
          <p:cNvSpPr txBox="1"/>
          <p:nvPr/>
        </p:nvSpPr>
        <p:spPr>
          <a:xfrm>
            <a:off x="3976939" y="2791784"/>
            <a:ext cx="2023800" cy="403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0" i="0" lang="fr" sz="1050" u="none" cap="none" strike="noStrike">
                <a:solidFill>
                  <a:schemeClr val="dk1"/>
                </a:solidFill>
                <a:latin typeface="Arial"/>
                <a:ea typeface="Arial"/>
                <a:cs typeface="Arial"/>
                <a:sym typeface="Arial"/>
              </a:rPr>
              <a:t>Suivez les actions à réaliser par chacun d’entre nous</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p:txBody>
      </p:sp>
      <p:sp>
        <p:nvSpPr>
          <p:cNvPr id="476" name="Google Shape;476;p22"/>
          <p:cNvSpPr/>
          <p:nvPr/>
        </p:nvSpPr>
        <p:spPr>
          <a:xfrm flipH="1" rot="-5400000">
            <a:off x="3615641" y="2886594"/>
            <a:ext cx="606300" cy="11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77" name="Google Shape;477;p22"/>
          <p:cNvSpPr/>
          <p:nvPr/>
        </p:nvSpPr>
        <p:spPr>
          <a:xfrm flipH="1" rot="-5400000">
            <a:off x="1074747" y="2883257"/>
            <a:ext cx="606300" cy="11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78" name="Google Shape;478;p22"/>
          <p:cNvSpPr/>
          <p:nvPr/>
        </p:nvSpPr>
        <p:spPr>
          <a:xfrm>
            <a:off x="453675" y="1073213"/>
            <a:ext cx="851100" cy="44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9" name="Google Shape;479;p22"/>
          <p:cNvPicPr preferRelativeResize="0"/>
          <p:nvPr/>
        </p:nvPicPr>
        <p:blipFill rotWithShape="1">
          <a:blip r:embed="rId3">
            <a:alphaModFix/>
          </a:blip>
          <a:srcRect b="0" l="0" r="0" t="0"/>
          <a:stretch/>
        </p:blipFill>
        <p:spPr>
          <a:xfrm>
            <a:off x="8247100" y="273151"/>
            <a:ext cx="612699" cy="562860"/>
          </a:xfrm>
          <a:prstGeom prst="rect">
            <a:avLst/>
          </a:prstGeom>
          <a:noFill/>
          <a:ln>
            <a:noFill/>
          </a:ln>
        </p:spPr>
      </p:pic>
      <p:sp>
        <p:nvSpPr>
          <p:cNvPr id="480" name="Google Shape;480;p22"/>
          <p:cNvSpPr/>
          <p:nvPr/>
        </p:nvSpPr>
        <p:spPr>
          <a:xfrm>
            <a:off x="2151974" y="2145275"/>
            <a:ext cx="401400" cy="369300"/>
          </a:xfrm>
          <a:prstGeom prst="ellipse">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282F39"/>
              </a:solidFill>
              <a:latin typeface="Verdana"/>
              <a:ea typeface="Verdana"/>
              <a:cs typeface="Verdana"/>
              <a:sym typeface="Verdana"/>
            </a:endParaRPr>
          </a:p>
        </p:txBody>
      </p:sp>
      <p:sp>
        <p:nvSpPr>
          <p:cNvPr id="481" name="Google Shape;481;p22"/>
          <p:cNvSpPr/>
          <p:nvPr/>
        </p:nvSpPr>
        <p:spPr>
          <a:xfrm rot="2566445">
            <a:off x="2250369" y="2327722"/>
            <a:ext cx="120157"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482" name="Google Shape;482;p22"/>
          <p:cNvSpPr/>
          <p:nvPr/>
        </p:nvSpPr>
        <p:spPr>
          <a:xfrm rot="8235678">
            <a:off x="2289754" y="2301119"/>
            <a:ext cx="198923"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483" name="Google Shape;483;p22"/>
          <p:cNvSpPr/>
          <p:nvPr/>
        </p:nvSpPr>
        <p:spPr>
          <a:xfrm>
            <a:off x="4684724" y="2145275"/>
            <a:ext cx="401400" cy="3693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282F39"/>
              </a:solidFill>
              <a:latin typeface="Verdana"/>
              <a:ea typeface="Verdana"/>
              <a:cs typeface="Verdana"/>
              <a:sym typeface="Verdana"/>
            </a:endParaRPr>
          </a:p>
        </p:txBody>
      </p:sp>
      <p:sp>
        <p:nvSpPr>
          <p:cNvPr id="484" name="Google Shape;484;p22"/>
          <p:cNvSpPr/>
          <p:nvPr/>
        </p:nvSpPr>
        <p:spPr>
          <a:xfrm rot="2566445">
            <a:off x="4783119" y="2327722"/>
            <a:ext cx="120157"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485" name="Google Shape;485;p22"/>
          <p:cNvSpPr/>
          <p:nvPr/>
        </p:nvSpPr>
        <p:spPr>
          <a:xfrm rot="8235678">
            <a:off x="4822504" y="2301119"/>
            <a:ext cx="198923"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486" name="Google Shape;486;p22"/>
          <p:cNvSpPr/>
          <p:nvPr/>
        </p:nvSpPr>
        <p:spPr>
          <a:xfrm>
            <a:off x="7311749" y="2145275"/>
            <a:ext cx="401400" cy="369300"/>
          </a:xfrm>
          <a:prstGeom prst="ellipse">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282F39"/>
              </a:solidFill>
              <a:latin typeface="Verdana"/>
              <a:ea typeface="Verdana"/>
              <a:cs typeface="Verdana"/>
              <a:sym typeface="Verdana"/>
            </a:endParaRPr>
          </a:p>
        </p:txBody>
      </p:sp>
      <p:sp>
        <p:nvSpPr>
          <p:cNvPr id="487" name="Google Shape;487;p22"/>
          <p:cNvSpPr/>
          <p:nvPr/>
        </p:nvSpPr>
        <p:spPr>
          <a:xfrm rot="2566445">
            <a:off x="7410144" y="2327722"/>
            <a:ext cx="120157"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488" name="Google Shape;488;p22"/>
          <p:cNvSpPr/>
          <p:nvPr/>
        </p:nvSpPr>
        <p:spPr>
          <a:xfrm rot="8235678">
            <a:off x="7449529" y="2301119"/>
            <a:ext cx="198923"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pic>
        <p:nvPicPr>
          <p:cNvPr id="489" name="Google Shape;489;p22">
            <a:hlinkClick r:id="rId4"/>
          </p:cNvPr>
          <p:cNvPicPr preferRelativeResize="0"/>
          <p:nvPr/>
        </p:nvPicPr>
        <p:blipFill rotWithShape="1">
          <a:blip r:embed="rId5">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pic>
        <p:nvPicPr>
          <p:cNvPr id="494" name="Google Shape;494;p23"/>
          <p:cNvPicPr preferRelativeResize="0"/>
          <p:nvPr/>
        </p:nvPicPr>
        <p:blipFill rotWithShape="1">
          <a:blip r:embed="rId3">
            <a:alphaModFix/>
          </a:blip>
          <a:srcRect b="-1111" l="0" r="10666" t="0"/>
          <a:stretch/>
        </p:blipFill>
        <p:spPr>
          <a:xfrm>
            <a:off x="97750" y="1949013"/>
            <a:ext cx="3320501" cy="2654076"/>
          </a:xfrm>
          <a:prstGeom prst="rect">
            <a:avLst/>
          </a:prstGeom>
          <a:noFill/>
          <a:ln>
            <a:noFill/>
          </a:ln>
        </p:spPr>
      </p:pic>
      <p:sp>
        <p:nvSpPr>
          <p:cNvPr id="495" name="Google Shape;495;p23"/>
          <p:cNvSpPr/>
          <p:nvPr/>
        </p:nvSpPr>
        <p:spPr>
          <a:xfrm>
            <a:off x="0" y="1337475"/>
            <a:ext cx="2941200" cy="42600"/>
          </a:xfrm>
          <a:prstGeom prst="rect">
            <a:avLst/>
          </a:prstGeom>
          <a:solidFill>
            <a:srgbClr val="3DA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23"/>
          <p:cNvSpPr txBox="1"/>
          <p:nvPr/>
        </p:nvSpPr>
        <p:spPr>
          <a:xfrm>
            <a:off x="154050" y="827825"/>
            <a:ext cx="7459500" cy="38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50"/>
              <a:buFont typeface="Arial"/>
              <a:buNone/>
            </a:pPr>
            <a:r>
              <a:rPr b="1" i="0" lang="fr" sz="2150" u="none" cap="none" strike="noStrike">
                <a:solidFill>
                  <a:schemeClr val="dk1"/>
                </a:solidFill>
                <a:latin typeface="Arial"/>
                <a:ea typeface="Arial"/>
                <a:cs typeface="Arial"/>
                <a:sym typeface="Arial"/>
              </a:rPr>
              <a:t>Ayez toujours vos documents à portée de main</a:t>
            </a:r>
            <a:endParaRPr b="1" i="0" sz="215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50"/>
              <a:buFont typeface="Arial"/>
              <a:buNone/>
            </a:pPr>
            <a:r>
              <a:t/>
            </a:r>
            <a:endParaRPr b="1" i="0" sz="2450" u="none" cap="none" strike="noStrike">
              <a:solidFill>
                <a:schemeClr val="dk1"/>
              </a:solidFill>
              <a:latin typeface="Arial"/>
              <a:ea typeface="Arial"/>
              <a:cs typeface="Arial"/>
              <a:sym typeface="Arial"/>
            </a:endParaRPr>
          </a:p>
        </p:txBody>
      </p:sp>
      <p:sp>
        <p:nvSpPr>
          <p:cNvPr id="497" name="Google Shape;497;p23"/>
          <p:cNvSpPr txBox="1"/>
          <p:nvPr/>
        </p:nvSpPr>
        <p:spPr>
          <a:xfrm>
            <a:off x="194350" y="505625"/>
            <a:ext cx="17370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400"/>
              <a:buFont typeface="Arial"/>
              <a:buNone/>
            </a:pPr>
            <a:r>
              <a:rPr b="1" i="0" lang="fr" sz="1400" u="none" cap="none" strike="noStrike">
                <a:solidFill>
                  <a:srgbClr val="3DAADB"/>
                </a:solidFill>
                <a:latin typeface="Arial"/>
                <a:ea typeface="Arial"/>
                <a:cs typeface="Arial"/>
                <a:sym typeface="Arial"/>
              </a:rPr>
              <a:t>fulll documents</a:t>
            </a:r>
            <a:endParaRPr b="1" i="0" sz="1400" u="none" cap="none" strike="noStrike">
              <a:solidFill>
                <a:srgbClr val="3DAADB"/>
              </a:solidFill>
              <a:latin typeface="Arial"/>
              <a:ea typeface="Arial"/>
              <a:cs typeface="Arial"/>
              <a:sym typeface="Arial"/>
            </a:endParaRPr>
          </a:p>
        </p:txBody>
      </p:sp>
      <p:sp>
        <p:nvSpPr>
          <p:cNvPr id="498" name="Google Shape;498;p23"/>
          <p:cNvSpPr txBox="1"/>
          <p:nvPr/>
        </p:nvSpPr>
        <p:spPr>
          <a:xfrm>
            <a:off x="3551450" y="1949013"/>
            <a:ext cx="5383500" cy="4044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250"/>
              <a:buFont typeface="Arial"/>
              <a:buNone/>
            </a:pPr>
            <a:r>
              <a:rPr b="0" i="0" lang="fr" sz="1250" u="none" cap="none" strike="noStrike">
                <a:solidFill>
                  <a:schemeClr val="dk1"/>
                </a:solidFill>
                <a:latin typeface="Arial"/>
                <a:ea typeface="Arial"/>
                <a:cs typeface="Arial"/>
                <a:sym typeface="Arial"/>
              </a:rPr>
              <a:t>Grâce à fulll documents, enregistrez, classez, archivez et partagez vos </a:t>
            </a:r>
            <a:r>
              <a:rPr b="1" i="0" lang="fr" sz="1250" u="none" cap="none" strike="noStrike">
                <a:solidFill>
                  <a:schemeClr val="dk1"/>
                </a:solidFill>
                <a:latin typeface="Arial"/>
                <a:ea typeface="Arial"/>
                <a:cs typeface="Arial"/>
                <a:sym typeface="Arial"/>
              </a:rPr>
              <a:t>documents</a:t>
            </a:r>
            <a:r>
              <a:rPr b="0" i="0" lang="fr" sz="1250" u="none" cap="none" strike="noStrike">
                <a:solidFill>
                  <a:schemeClr val="dk1"/>
                </a:solidFill>
                <a:latin typeface="Arial"/>
                <a:ea typeface="Arial"/>
                <a:cs typeface="Arial"/>
                <a:sym typeface="Arial"/>
              </a:rPr>
              <a:t> en toute autonomie et dans le </a:t>
            </a:r>
            <a:r>
              <a:rPr b="1" i="0" lang="fr" sz="1250" u="none" cap="none" strike="noStrike">
                <a:solidFill>
                  <a:schemeClr val="dk1"/>
                </a:solidFill>
                <a:latin typeface="Arial"/>
                <a:ea typeface="Arial"/>
                <a:cs typeface="Arial"/>
                <a:sym typeface="Arial"/>
              </a:rPr>
              <a:t>respect du RGPD !</a:t>
            </a:r>
            <a:r>
              <a:rPr b="0" i="0" lang="fr" sz="1250" u="none" cap="none" strike="noStrike">
                <a:solidFill>
                  <a:schemeClr val="dk1"/>
                </a:solidFill>
                <a:latin typeface="Arial"/>
                <a:ea typeface="Arial"/>
                <a:cs typeface="Arial"/>
                <a:sym typeface="Arial"/>
              </a:rPr>
              <a:t> </a:t>
            </a:r>
            <a:endParaRPr b="0" i="0" sz="12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50"/>
              <a:buFont typeface="Arial"/>
              <a:buNone/>
            </a:pPr>
            <a:r>
              <a:t/>
            </a:r>
            <a:endParaRPr b="0" i="0" sz="950" u="none" cap="none" strike="noStrike">
              <a:solidFill>
                <a:schemeClr val="dk1"/>
              </a:solidFill>
              <a:latin typeface="Arial"/>
              <a:ea typeface="Arial"/>
              <a:cs typeface="Arial"/>
              <a:sym typeface="Arial"/>
            </a:endParaRPr>
          </a:p>
        </p:txBody>
      </p:sp>
      <p:pic>
        <p:nvPicPr>
          <p:cNvPr id="499" name="Google Shape;499;p23"/>
          <p:cNvPicPr preferRelativeResize="0"/>
          <p:nvPr/>
        </p:nvPicPr>
        <p:blipFill rotWithShape="1">
          <a:blip r:embed="rId4">
            <a:alphaModFix/>
          </a:blip>
          <a:srcRect b="0" l="0" r="0" t="0"/>
          <a:stretch/>
        </p:blipFill>
        <p:spPr>
          <a:xfrm>
            <a:off x="3800459" y="2721785"/>
            <a:ext cx="154611" cy="155863"/>
          </a:xfrm>
          <a:prstGeom prst="rect">
            <a:avLst/>
          </a:prstGeom>
          <a:noFill/>
          <a:ln>
            <a:noFill/>
          </a:ln>
        </p:spPr>
      </p:pic>
      <p:sp>
        <p:nvSpPr>
          <p:cNvPr id="500" name="Google Shape;500;p23"/>
          <p:cNvSpPr txBox="1"/>
          <p:nvPr/>
        </p:nvSpPr>
        <p:spPr>
          <a:xfrm>
            <a:off x="3955075" y="2668500"/>
            <a:ext cx="48891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Optimisez la gestion de vos documents</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501" name="Google Shape;501;p23"/>
          <p:cNvPicPr preferRelativeResize="0"/>
          <p:nvPr/>
        </p:nvPicPr>
        <p:blipFill rotWithShape="1">
          <a:blip r:embed="rId4">
            <a:alphaModFix/>
          </a:blip>
          <a:srcRect b="0" l="0" r="0" t="0"/>
          <a:stretch/>
        </p:blipFill>
        <p:spPr>
          <a:xfrm>
            <a:off x="3800459" y="3064541"/>
            <a:ext cx="154611" cy="155863"/>
          </a:xfrm>
          <a:prstGeom prst="rect">
            <a:avLst/>
          </a:prstGeom>
          <a:noFill/>
          <a:ln>
            <a:noFill/>
          </a:ln>
        </p:spPr>
      </p:pic>
      <p:sp>
        <p:nvSpPr>
          <p:cNvPr id="502" name="Google Shape;502;p23"/>
          <p:cNvSpPr txBox="1"/>
          <p:nvPr/>
        </p:nvSpPr>
        <p:spPr>
          <a:xfrm>
            <a:off x="3955064" y="3011249"/>
            <a:ext cx="44961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Profitez d'une solution d’archivage électronique 100% sécurisée</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503" name="Google Shape;503;p23"/>
          <p:cNvPicPr preferRelativeResize="0"/>
          <p:nvPr/>
        </p:nvPicPr>
        <p:blipFill rotWithShape="1">
          <a:blip r:embed="rId4">
            <a:alphaModFix/>
          </a:blip>
          <a:srcRect b="0" l="0" r="0" t="0"/>
          <a:stretch/>
        </p:blipFill>
        <p:spPr>
          <a:xfrm>
            <a:off x="3800459" y="3416450"/>
            <a:ext cx="154611" cy="155863"/>
          </a:xfrm>
          <a:prstGeom prst="rect">
            <a:avLst/>
          </a:prstGeom>
          <a:noFill/>
          <a:ln>
            <a:noFill/>
          </a:ln>
        </p:spPr>
      </p:pic>
      <p:sp>
        <p:nvSpPr>
          <p:cNvPr id="504" name="Google Shape;504;p23"/>
          <p:cNvSpPr txBox="1"/>
          <p:nvPr/>
        </p:nvSpPr>
        <p:spPr>
          <a:xfrm>
            <a:off x="3955076" y="3363150"/>
            <a:ext cx="48489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Disposez d'un espace professionnel et personnel</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505" name="Google Shape;505;p23"/>
          <p:cNvPicPr preferRelativeResize="0"/>
          <p:nvPr/>
        </p:nvPicPr>
        <p:blipFill rotWithShape="1">
          <a:blip r:embed="rId4">
            <a:alphaModFix/>
          </a:blip>
          <a:srcRect b="0" l="0" r="0" t="0"/>
          <a:stretch/>
        </p:blipFill>
        <p:spPr>
          <a:xfrm>
            <a:off x="3800447" y="3768337"/>
            <a:ext cx="154611" cy="155863"/>
          </a:xfrm>
          <a:prstGeom prst="rect">
            <a:avLst/>
          </a:prstGeom>
          <a:noFill/>
          <a:ln>
            <a:noFill/>
          </a:ln>
        </p:spPr>
      </p:pic>
      <p:sp>
        <p:nvSpPr>
          <p:cNvPr id="506" name="Google Shape;506;p23"/>
          <p:cNvSpPr txBox="1"/>
          <p:nvPr/>
        </p:nvSpPr>
        <p:spPr>
          <a:xfrm>
            <a:off x="3955070" y="3715050"/>
            <a:ext cx="27444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Partagez simplement vos documents</a:t>
            </a:r>
            <a:endParaRPr b="0" i="0" sz="1150" u="none" cap="none" strike="noStrike">
              <a:solidFill>
                <a:schemeClr val="dk1"/>
              </a:solidFill>
              <a:latin typeface="Arial"/>
              <a:ea typeface="Arial"/>
              <a:cs typeface="Arial"/>
              <a:sym typeface="Arial"/>
            </a:endParaRPr>
          </a:p>
        </p:txBody>
      </p:sp>
      <p:pic>
        <p:nvPicPr>
          <p:cNvPr id="507" name="Google Shape;507;p23"/>
          <p:cNvPicPr preferRelativeResize="0"/>
          <p:nvPr/>
        </p:nvPicPr>
        <p:blipFill rotWithShape="1">
          <a:blip r:embed="rId5">
            <a:alphaModFix/>
          </a:blip>
          <a:srcRect b="0" l="0" r="0" t="0"/>
          <a:stretch/>
        </p:blipFill>
        <p:spPr>
          <a:xfrm>
            <a:off x="8247100" y="273151"/>
            <a:ext cx="612699" cy="562860"/>
          </a:xfrm>
          <a:prstGeom prst="rect">
            <a:avLst/>
          </a:prstGeom>
          <a:noFill/>
          <a:ln>
            <a:noFill/>
          </a:ln>
        </p:spPr>
      </p:pic>
      <p:pic>
        <p:nvPicPr>
          <p:cNvPr id="508" name="Google Shape;508;p23">
            <a:hlinkClick r:id="rId6"/>
          </p:cNvPr>
          <p:cNvPicPr preferRelativeResize="0"/>
          <p:nvPr/>
        </p:nvPicPr>
        <p:blipFill rotWithShape="1">
          <a:blip r:embed="rId7">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pic>
        <p:nvPicPr>
          <p:cNvPr id="513" name="Google Shape;513;p24"/>
          <p:cNvPicPr preferRelativeResize="0"/>
          <p:nvPr/>
        </p:nvPicPr>
        <p:blipFill rotWithShape="1">
          <a:blip r:embed="rId3">
            <a:alphaModFix/>
          </a:blip>
          <a:srcRect b="0" l="0" r="0" t="0"/>
          <a:stretch/>
        </p:blipFill>
        <p:spPr>
          <a:xfrm>
            <a:off x="105675" y="1983899"/>
            <a:ext cx="3659574" cy="2584451"/>
          </a:xfrm>
          <a:prstGeom prst="rect">
            <a:avLst/>
          </a:prstGeom>
          <a:noFill/>
          <a:ln>
            <a:noFill/>
          </a:ln>
        </p:spPr>
      </p:pic>
      <p:sp>
        <p:nvSpPr>
          <p:cNvPr id="514" name="Google Shape;514;p24"/>
          <p:cNvSpPr/>
          <p:nvPr/>
        </p:nvSpPr>
        <p:spPr>
          <a:xfrm>
            <a:off x="0" y="1310400"/>
            <a:ext cx="2941200" cy="42600"/>
          </a:xfrm>
          <a:prstGeom prst="rect">
            <a:avLst/>
          </a:prstGeom>
          <a:solidFill>
            <a:srgbClr val="3DA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AADB"/>
              </a:solidFill>
              <a:latin typeface="Arial"/>
              <a:ea typeface="Arial"/>
              <a:cs typeface="Arial"/>
              <a:sym typeface="Arial"/>
            </a:endParaRPr>
          </a:p>
        </p:txBody>
      </p:sp>
      <p:sp>
        <p:nvSpPr>
          <p:cNvPr id="515" name="Google Shape;515;p24"/>
          <p:cNvSpPr txBox="1"/>
          <p:nvPr/>
        </p:nvSpPr>
        <p:spPr>
          <a:xfrm>
            <a:off x="154050" y="827825"/>
            <a:ext cx="7323900" cy="38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50"/>
              <a:buFont typeface="Arial"/>
              <a:buNone/>
            </a:pPr>
            <a:r>
              <a:rPr b="1" i="0" lang="fr" sz="2150" u="none" cap="none" strike="noStrike">
                <a:solidFill>
                  <a:schemeClr val="dk1"/>
                </a:solidFill>
                <a:latin typeface="Arial"/>
                <a:ea typeface="Arial"/>
                <a:cs typeface="Arial"/>
                <a:sym typeface="Arial"/>
              </a:rPr>
              <a:t>Suivez les actions à réaliser par chacun d’entre nous</a:t>
            </a:r>
            <a:endParaRPr b="1" i="0" sz="215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50"/>
              <a:buFont typeface="Arial"/>
              <a:buNone/>
            </a:pPr>
            <a:r>
              <a:t/>
            </a:r>
            <a:endParaRPr b="1" i="0" sz="2450" u="none" cap="none" strike="noStrike">
              <a:solidFill>
                <a:schemeClr val="dk1"/>
              </a:solidFill>
              <a:latin typeface="Arial"/>
              <a:ea typeface="Arial"/>
              <a:cs typeface="Arial"/>
              <a:sym typeface="Arial"/>
            </a:endParaRPr>
          </a:p>
        </p:txBody>
      </p:sp>
      <p:sp>
        <p:nvSpPr>
          <p:cNvPr id="516" name="Google Shape;516;p24"/>
          <p:cNvSpPr txBox="1"/>
          <p:nvPr/>
        </p:nvSpPr>
        <p:spPr>
          <a:xfrm>
            <a:off x="194350" y="505625"/>
            <a:ext cx="14709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400"/>
              <a:buFont typeface="Arial"/>
              <a:buNone/>
            </a:pPr>
            <a:r>
              <a:rPr b="1" i="0" lang="fr" sz="1400" u="none" cap="none" strike="noStrike">
                <a:solidFill>
                  <a:srgbClr val="3DAADB"/>
                </a:solidFill>
                <a:latin typeface="Arial"/>
                <a:ea typeface="Arial"/>
                <a:cs typeface="Arial"/>
                <a:sym typeface="Arial"/>
              </a:rPr>
              <a:t>fulll tâches</a:t>
            </a:r>
            <a:endParaRPr b="1" i="0" sz="1400" u="none" cap="none" strike="noStrike">
              <a:solidFill>
                <a:srgbClr val="3DAADB"/>
              </a:solidFill>
              <a:latin typeface="Arial"/>
              <a:ea typeface="Arial"/>
              <a:cs typeface="Arial"/>
              <a:sym typeface="Arial"/>
            </a:endParaRPr>
          </a:p>
        </p:txBody>
      </p:sp>
      <p:sp>
        <p:nvSpPr>
          <p:cNvPr id="517" name="Google Shape;517;p24"/>
          <p:cNvSpPr txBox="1"/>
          <p:nvPr/>
        </p:nvSpPr>
        <p:spPr>
          <a:xfrm>
            <a:off x="3551450" y="1978325"/>
            <a:ext cx="5383500" cy="4044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250"/>
              <a:buFont typeface="Arial"/>
              <a:buNone/>
            </a:pPr>
            <a:r>
              <a:rPr b="0" i="0" lang="fr" sz="1250" u="none" cap="none" strike="noStrike">
                <a:solidFill>
                  <a:schemeClr val="dk1"/>
                </a:solidFill>
                <a:latin typeface="Arial"/>
                <a:ea typeface="Arial"/>
                <a:cs typeface="Arial"/>
                <a:sym typeface="Arial"/>
              </a:rPr>
              <a:t>Grâce à fulll tâches, profitez d’un </a:t>
            </a:r>
            <a:r>
              <a:rPr b="1" i="0" lang="fr" sz="1250" u="none" cap="none" strike="noStrike">
                <a:solidFill>
                  <a:schemeClr val="dk1"/>
                </a:solidFill>
                <a:latin typeface="Arial"/>
                <a:ea typeface="Arial"/>
                <a:cs typeface="Arial"/>
                <a:sym typeface="Arial"/>
              </a:rPr>
              <a:t>agenda professionnel partagé</a:t>
            </a:r>
            <a:r>
              <a:rPr b="0" i="0" lang="fr" sz="1250" u="none" cap="none" strike="noStrike">
                <a:solidFill>
                  <a:schemeClr val="dk1"/>
                </a:solidFill>
                <a:latin typeface="Arial"/>
                <a:ea typeface="Arial"/>
                <a:cs typeface="Arial"/>
                <a:sym typeface="Arial"/>
              </a:rPr>
              <a:t> avec notre cabinet, qui centralise les actions à effectuer sur votre dossier.</a:t>
            </a:r>
            <a:endParaRPr b="0" i="0" sz="12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50"/>
              <a:buFont typeface="Arial"/>
              <a:buNone/>
            </a:pPr>
            <a:r>
              <a:t/>
            </a:r>
            <a:endParaRPr b="0" i="0" sz="950" u="none" cap="none" strike="noStrike">
              <a:solidFill>
                <a:schemeClr val="dk1"/>
              </a:solidFill>
              <a:latin typeface="Arial"/>
              <a:ea typeface="Arial"/>
              <a:cs typeface="Arial"/>
              <a:sym typeface="Arial"/>
            </a:endParaRPr>
          </a:p>
        </p:txBody>
      </p:sp>
      <p:pic>
        <p:nvPicPr>
          <p:cNvPr id="518" name="Google Shape;518;p24"/>
          <p:cNvPicPr preferRelativeResize="0"/>
          <p:nvPr/>
        </p:nvPicPr>
        <p:blipFill rotWithShape="1">
          <a:blip r:embed="rId4">
            <a:alphaModFix/>
          </a:blip>
          <a:srcRect b="0" l="0" r="0" t="0"/>
          <a:stretch/>
        </p:blipFill>
        <p:spPr>
          <a:xfrm>
            <a:off x="3816359" y="2831710"/>
            <a:ext cx="154611" cy="155863"/>
          </a:xfrm>
          <a:prstGeom prst="rect">
            <a:avLst/>
          </a:prstGeom>
          <a:noFill/>
          <a:ln>
            <a:noFill/>
          </a:ln>
        </p:spPr>
      </p:pic>
      <p:sp>
        <p:nvSpPr>
          <p:cNvPr id="519" name="Google Shape;519;p24"/>
          <p:cNvSpPr txBox="1"/>
          <p:nvPr/>
        </p:nvSpPr>
        <p:spPr>
          <a:xfrm>
            <a:off x="3970975" y="2778425"/>
            <a:ext cx="56226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Suivez l’avancement de votre dossier</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520" name="Google Shape;520;p24"/>
          <p:cNvPicPr preferRelativeResize="0"/>
          <p:nvPr/>
        </p:nvPicPr>
        <p:blipFill rotWithShape="1">
          <a:blip r:embed="rId4">
            <a:alphaModFix/>
          </a:blip>
          <a:srcRect b="0" l="0" r="0" t="0"/>
          <a:stretch/>
        </p:blipFill>
        <p:spPr>
          <a:xfrm>
            <a:off x="3816359" y="3175341"/>
            <a:ext cx="154611" cy="155863"/>
          </a:xfrm>
          <a:prstGeom prst="rect">
            <a:avLst/>
          </a:prstGeom>
          <a:noFill/>
          <a:ln>
            <a:noFill/>
          </a:ln>
        </p:spPr>
      </p:pic>
      <p:sp>
        <p:nvSpPr>
          <p:cNvPr id="521" name="Google Shape;521;p24"/>
          <p:cNvSpPr txBox="1"/>
          <p:nvPr/>
        </p:nvSpPr>
        <p:spPr>
          <a:xfrm>
            <a:off x="3970964" y="3122049"/>
            <a:ext cx="44961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Planifiez des tâches et des événements</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522" name="Google Shape;522;p24"/>
          <p:cNvPicPr preferRelativeResize="0"/>
          <p:nvPr/>
        </p:nvPicPr>
        <p:blipFill rotWithShape="1">
          <a:blip r:embed="rId4">
            <a:alphaModFix/>
          </a:blip>
          <a:srcRect b="0" l="0" r="0" t="0"/>
          <a:stretch/>
        </p:blipFill>
        <p:spPr>
          <a:xfrm>
            <a:off x="3825272" y="3534837"/>
            <a:ext cx="154611" cy="155863"/>
          </a:xfrm>
          <a:prstGeom prst="rect">
            <a:avLst/>
          </a:prstGeom>
          <a:noFill/>
          <a:ln>
            <a:noFill/>
          </a:ln>
        </p:spPr>
      </p:pic>
      <p:sp>
        <p:nvSpPr>
          <p:cNvPr id="523" name="Google Shape;523;p24"/>
          <p:cNvSpPr txBox="1"/>
          <p:nvPr/>
        </p:nvSpPr>
        <p:spPr>
          <a:xfrm>
            <a:off x="3979887" y="3481538"/>
            <a:ext cx="49857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Validez les bulletins de salaire en toute simplicité</a:t>
            </a:r>
            <a:endParaRPr b="0" i="0" sz="1150" u="none" cap="none" strike="noStrike">
              <a:solidFill>
                <a:schemeClr val="dk1"/>
              </a:solidFill>
              <a:latin typeface="Arial"/>
              <a:ea typeface="Arial"/>
              <a:cs typeface="Arial"/>
              <a:sym typeface="Arial"/>
            </a:endParaRPr>
          </a:p>
        </p:txBody>
      </p:sp>
      <p:pic>
        <p:nvPicPr>
          <p:cNvPr id="524" name="Google Shape;524;p24"/>
          <p:cNvPicPr preferRelativeResize="0"/>
          <p:nvPr/>
        </p:nvPicPr>
        <p:blipFill rotWithShape="1">
          <a:blip r:embed="rId4">
            <a:alphaModFix/>
          </a:blip>
          <a:srcRect b="0" l="0" r="0" t="0"/>
          <a:stretch/>
        </p:blipFill>
        <p:spPr>
          <a:xfrm>
            <a:off x="3816359" y="3889931"/>
            <a:ext cx="154611" cy="155863"/>
          </a:xfrm>
          <a:prstGeom prst="rect">
            <a:avLst/>
          </a:prstGeom>
          <a:noFill/>
          <a:ln>
            <a:noFill/>
          </a:ln>
        </p:spPr>
      </p:pic>
      <p:sp>
        <p:nvSpPr>
          <p:cNvPr id="525" name="Google Shape;525;p24"/>
          <p:cNvSpPr txBox="1"/>
          <p:nvPr/>
        </p:nvSpPr>
        <p:spPr>
          <a:xfrm>
            <a:off x="3970976" y="3841025"/>
            <a:ext cx="48489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Recevez des alertes automatiquement</a:t>
            </a:r>
            <a:endParaRPr b="0" i="0" sz="1150" u="none" cap="none" strike="noStrike">
              <a:solidFill>
                <a:schemeClr val="dk1"/>
              </a:solidFill>
              <a:latin typeface="Arial"/>
              <a:ea typeface="Arial"/>
              <a:cs typeface="Arial"/>
              <a:sym typeface="Arial"/>
            </a:endParaRPr>
          </a:p>
        </p:txBody>
      </p:sp>
      <p:pic>
        <p:nvPicPr>
          <p:cNvPr id="526" name="Google Shape;526;p24"/>
          <p:cNvPicPr preferRelativeResize="0"/>
          <p:nvPr/>
        </p:nvPicPr>
        <p:blipFill rotWithShape="1">
          <a:blip r:embed="rId5">
            <a:alphaModFix/>
          </a:blip>
          <a:srcRect b="0" l="0" r="0" t="0"/>
          <a:stretch/>
        </p:blipFill>
        <p:spPr>
          <a:xfrm>
            <a:off x="8247100" y="273151"/>
            <a:ext cx="612699" cy="562860"/>
          </a:xfrm>
          <a:prstGeom prst="rect">
            <a:avLst/>
          </a:prstGeom>
          <a:noFill/>
          <a:ln>
            <a:noFill/>
          </a:ln>
        </p:spPr>
      </p:pic>
      <p:pic>
        <p:nvPicPr>
          <p:cNvPr id="527" name="Google Shape;527;p24">
            <a:hlinkClick r:id="rId6"/>
          </p:cNvPr>
          <p:cNvPicPr preferRelativeResize="0"/>
          <p:nvPr/>
        </p:nvPicPr>
        <p:blipFill rotWithShape="1">
          <a:blip r:embed="rId7">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pic>
        <p:nvPicPr>
          <p:cNvPr descr="Une image contenant texte&#10;&#10;Description générée automatiquement" id="532" name="Google Shape;532;p25"/>
          <p:cNvPicPr preferRelativeResize="0"/>
          <p:nvPr/>
        </p:nvPicPr>
        <p:blipFill rotWithShape="1">
          <a:blip r:embed="rId3">
            <a:alphaModFix/>
          </a:blip>
          <a:srcRect b="0" l="0" r="0" t="0"/>
          <a:stretch/>
        </p:blipFill>
        <p:spPr>
          <a:xfrm>
            <a:off x="54875" y="1947563"/>
            <a:ext cx="3647275" cy="2575763"/>
          </a:xfrm>
          <a:prstGeom prst="rect">
            <a:avLst/>
          </a:prstGeom>
          <a:noFill/>
          <a:ln>
            <a:noFill/>
          </a:ln>
        </p:spPr>
      </p:pic>
      <p:sp>
        <p:nvSpPr>
          <p:cNvPr id="533" name="Google Shape;533;p25"/>
          <p:cNvSpPr/>
          <p:nvPr/>
        </p:nvSpPr>
        <p:spPr>
          <a:xfrm>
            <a:off x="0" y="1337475"/>
            <a:ext cx="2941200" cy="42600"/>
          </a:xfrm>
          <a:prstGeom prst="rect">
            <a:avLst/>
          </a:prstGeom>
          <a:solidFill>
            <a:srgbClr val="3DA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5"/>
          <p:cNvSpPr txBox="1"/>
          <p:nvPr/>
        </p:nvSpPr>
        <p:spPr>
          <a:xfrm>
            <a:off x="154050" y="827825"/>
            <a:ext cx="7459500" cy="38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fr" sz="2150" u="none" cap="none" strike="noStrike">
                <a:solidFill>
                  <a:schemeClr val="dk1"/>
                </a:solidFill>
                <a:latin typeface="Arial"/>
                <a:ea typeface="Arial"/>
                <a:cs typeface="Arial"/>
                <a:sym typeface="Arial"/>
              </a:rPr>
              <a:t>Echangez avec notre cabinet en toute sécurité</a:t>
            </a:r>
            <a:endParaRPr b="1" i="0" sz="21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50"/>
              <a:buFont typeface="Arial"/>
              <a:buNone/>
            </a:pPr>
            <a:r>
              <a:t/>
            </a:r>
            <a:endParaRPr b="1" i="0" sz="215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50"/>
              <a:buFont typeface="Arial"/>
              <a:buNone/>
            </a:pPr>
            <a:r>
              <a:t/>
            </a:r>
            <a:endParaRPr b="1" i="0" sz="2450" u="none" cap="none" strike="noStrike">
              <a:solidFill>
                <a:schemeClr val="dk1"/>
              </a:solidFill>
              <a:latin typeface="Arial"/>
              <a:ea typeface="Arial"/>
              <a:cs typeface="Arial"/>
              <a:sym typeface="Arial"/>
            </a:endParaRPr>
          </a:p>
        </p:txBody>
      </p:sp>
      <p:sp>
        <p:nvSpPr>
          <p:cNvPr id="535" name="Google Shape;535;p25"/>
          <p:cNvSpPr txBox="1"/>
          <p:nvPr/>
        </p:nvSpPr>
        <p:spPr>
          <a:xfrm>
            <a:off x="194350" y="505625"/>
            <a:ext cx="14709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400"/>
              <a:buFont typeface="Arial"/>
              <a:buNone/>
            </a:pPr>
            <a:r>
              <a:rPr b="1" i="0" lang="fr" sz="1400" u="none" cap="none" strike="noStrike">
                <a:solidFill>
                  <a:srgbClr val="3DAADB"/>
                </a:solidFill>
                <a:latin typeface="Arial"/>
                <a:ea typeface="Arial"/>
                <a:cs typeface="Arial"/>
                <a:sym typeface="Arial"/>
              </a:rPr>
              <a:t>fulll messages</a:t>
            </a:r>
            <a:endParaRPr b="1" i="0" sz="1400" u="none" cap="none" strike="noStrike">
              <a:solidFill>
                <a:srgbClr val="3DAADB"/>
              </a:solidFill>
              <a:latin typeface="Arial"/>
              <a:ea typeface="Arial"/>
              <a:cs typeface="Arial"/>
              <a:sym typeface="Arial"/>
            </a:endParaRPr>
          </a:p>
        </p:txBody>
      </p:sp>
      <p:sp>
        <p:nvSpPr>
          <p:cNvPr id="536" name="Google Shape;536;p25"/>
          <p:cNvSpPr txBox="1"/>
          <p:nvPr/>
        </p:nvSpPr>
        <p:spPr>
          <a:xfrm>
            <a:off x="3543850" y="2005622"/>
            <a:ext cx="5383500" cy="2970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250"/>
              <a:buFont typeface="Arial"/>
              <a:buNone/>
            </a:pPr>
            <a:r>
              <a:rPr b="0" i="0" lang="fr" sz="1250" u="none" cap="none" strike="noStrike">
                <a:solidFill>
                  <a:schemeClr val="dk1"/>
                </a:solidFill>
                <a:latin typeface="Arial"/>
                <a:ea typeface="Arial"/>
                <a:cs typeface="Arial"/>
                <a:sym typeface="Arial"/>
              </a:rPr>
              <a:t>Grâce à fulll messages, sécurisons et simplifions nos </a:t>
            </a:r>
            <a:r>
              <a:rPr b="1" i="0" lang="fr" sz="1250" u="none" cap="none" strike="noStrike">
                <a:solidFill>
                  <a:schemeClr val="dk1"/>
                </a:solidFill>
                <a:latin typeface="Arial"/>
                <a:ea typeface="Arial"/>
                <a:cs typeface="Arial"/>
                <a:sym typeface="Arial"/>
              </a:rPr>
              <a:t>échanges</a:t>
            </a:r>
            <a:r>
              <a:rPr b="0" i="0" lang="fr" sz="1250" u="none" cap="none" strike="noStrike">
                <a:solidFill>
                  <a:schemeClr val="dk1"/>
                </a:solidFill>
                <a:latin typeface="Arial"/>
                <a:ea typeface="Arial"/>
                <a:cs typeface="Arial"/>
                <a:sym typeface="Arial"/>
              </a:rPr>
              <a:t>. </a:t>
            </a:r>
            <a:endParaRPr b="0" i="0" sz="950" u="none" cap="none" strike="noStrike">
              <a:solidFill>
                <a:schemeClr val="dk1"/>
              </a:solidFill>
              <a:latin typeface="Arial"/>
              <a:ea typeface="Arial"/>
              <a:cs typeface="Arial"/>
              <a:sym typeface="Arial"/>
            </a:endParaRPr>
          </a:p>
        </p:txBody>
      </p:sp>
      <p:pic>
        <p:nvPicPr>
          <p:cNvPr id="537" name="Google Shape;537;p25"/>
          <p:cNvPicPr preferRelativeResize="0"/>
          <p:nvPr/>
        </p:nvPicPr>
        <p:blipFill rotWithShape="1">
          <a:blip r:embed="rId4">
            <a:alphaModFix/>
          </a:blip>
          <a:srcRect b="0" l="0" r="0" t="0"/>
          <a:stretch/>
        </p:blipFill>
        <p:spPr>
          <a:xfrm>
            <a:off x="3800459" y="2569385"/>
            <a:ext cx="154611" cy="155863"/>
          </a:xfrm>
          <a:prstGeom prst="rect">
            <a:avLst/>
          </a:prstGeom>
          <a:noFill/>
          <a:ln>
            <a:noFill/>
          </a:ln>
        </p:spPr>
      </p:pic>
      <p:sp>
        <p:nvSpPr>
          <p:cNvPr id="538" name="Google Shape;538;p25"/>
          <p:cNvSpPr txBox="1"/>
          <p:nvPr/>
        </p:nvSpPr>
        <p:spPr>
          <a:xfrm>
            <a:off x="3955075" y="2516100"/>
            <a:ext cx="48891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fr" sz="1150" u="none" cap="none" strike="noStrike">
                <a:solidFill>
                  <a:schemeClr val="dk1"/>
                </a:solidFill>
                <a:latin typeface="Arial"/>
                <a:ea typeface="Arial"/>
                <a:cs typeface="Arial"/>
                <a:sym typeface="Arial"/>
              </a:rPr>
              <a:t>Plus de pièces-jointes, mais un téléchargement crypté</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539" name="Google Shape;539;p25"/>
          <p:cNvPicPr preferRelativeResize="0"/>
          <p:nvPr/>
        </p:nvPicPr>
        <p:blipFill rotWithShape="1">
          <a:blip r:embed="rId4">
            <a:alphaModFix/>
          </a:blip>
          <a:srcRect b="0" l="0" r="0" t="0"/>
          <a:stretch/>
        </p:blipFill>
        <p:spPr>
          <a:xfrm>
            <a:off x="3800459" y="2888791"/>
            <a:ext cx="154611" cy="155863"/>
          </a:xfrm>
          <a:prstGeom prst="rect">
            <a:avLst/>
          </a:prstGeom>
          <a:noFill/>
          <a:ln>
            <a:noFill/>
          </a:ln>
        </p:spPr>
      </p:pic>
      <p:sp>
        <p:nvSpPr>
          <p:cNvPr id="540" name="Google Shape;540;p25"/>
          <p:cNvSpPr txBox="1"/>
          <p:nvPr/>
        </p:nvSpPr>
        <p:spPr>
          <a:xfrm>
            <a:off x="3955064" y="2835499"/>
            <a:ext cx="44961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fr" sz="1150" u="none" cap="none" strike="noStrike">
                <a:solidFill>
                  <a:schemeClr val="dk1"/>
                </a:solidFill>
                <a:latin typeface="Arial"/>
                <a:ea typeface="Arial"/>
                <a:cs typeface="Arial"/>
                <a:sym typeface="Arial"/>
              </a:rPr>
              <a:t>Nos communications sont centralisées dans mon dossier</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541" name="Google Shape;541;p25"/>
          <p:cNvPicPr preferRelativeResize="0"/>
          <p:nvPr/>
        </p:nvPicPr>
        <p:blipFill rotWithShape="1">
          <a:blip r:embed="rId4">
            <a:alphaModFix/>
          </a:blip>
          <a:srcRect b="0" l="0" r="0" t="0"/>
          <a:stretch/>
        </p:blipFill>
        <p:spPr>
          <a:xfrm>
            <a:off x="3800459" y="3231100"/>
            <a:ext cx="154611" cy="155863"/>
          </a:xfrm>
          <a:prstGeom prst="rect">
            <a:avLst/>
          </a:prstGeom>
          <a:noFill/>
          <a:ln>
            <a:noFill/>
          </a:ln>
        </p:spPr>
      </p:pic>
      <p:sp>
        <p:nvSpPr>
          <p:cNvPr id="542" name="Google Shape;542;p25"/>
          <p:cNvSpPr txBox="1"/>
          <p:nvPr/>
        </p:nvSpPr>
        <p:spPr>
          <a:xfrm>
            <a:off x="3955075" y="3177800"/>
            <a:ext cx="4848900" cy="430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fr" sz="1150" u="none" cap="none" strike="noStrike">
                <a:solidFill>
                  <a:schemeClr val="dk1"/>
                </a:solidFill>
                <a:latin typeface="Arial"/>
                <a:ea typeface="Arial"/>
                <a:cs typeface="Arial"/>
                <a:sym typeface="Arial"/>
              </a:rPr>
              <a:t>Si votre contact habituel est absent, un collaborateur peut prendre le relais sans difficultés</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543" name="Google Shape;543;p25"/>
          <p:cNvPicPr preferRelativeResize="0"/>
          <p:nvPr/>
        </p:nvPicPr>
        <p:blipFill rotWithShape="1">
          <a:blip r:embed="rId4">
            <a:alphaModFix/>
          </a:blip>
          <a:srcRect b="0" l="0" r="0" t="0"/>
          <a:stretch/>
        </p:blipFill>
        <p:spPr>
          <a:xfrm>
            <a:off x="3800459" y="3732500"/>
            <a:ext cx="154611" cy="155863"/>
          </a:xfrm>
          <a:prstGeom prst="rect">
            <a:avLst/>
          </a:prstGeom>
          <a:noFill/>
          <a:ln>
            <a:noFill/>
          </a:ln>
        </p:spPr>
      </p:pic>
      <p:sp>
        <p:nvSpPr>
          <p:cNvPr id="544" name="Google Shape;544;p25"/>
          <p:cNvSpPr txBox="1"/>
          <p:nvPr/>
        </p:nvSpPr>
        <p:spPr>
          <a:xfrm>
            <a:off x="3955075" y="3679200"/>
            <a:ext cx="4848900" cy="430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fr" sz="1150" u="none" cap="none" strike="noStrike">
                <a:solidFill>
                  <a:schemeClr val="dk1"/>
                </a:solidFill>
                <a:latin typeface="Arial"/>
                <a:ea typeface="Arial"/>
                <a:cs typeface="Arial"/>
                <a:sym typeface="Arial"/>
              </a:rPr>
              <a:t>Chacun d’entre nous reçoit des notifications automatiques ciblées. </a:t>
            </a:r>
            <a:endParaRPr b="0" i="0" sz="1150" u="none" cap="none" strike="noStrike">
              <a:solidFill>
                <a:schemeClr val="dk1"/>
              </a:solidFill>
              <a:latin typeface="Arial"/>
              <a:ea typeface="Arial"/>
              <a:cs typeface="Arial"/>
              <a:sym typeface="Arial"/>
            </a:endParaRPr>
          </a:p>
        </p:txBody>
      </p:sp>
      <p:pic>
        <p:nvPicPr>
          <p:cNvPr id="545" name="Google Shape;545;p25"/>
          <p:cNvPicPr preferRelativeResize="0"/>
          <p:nvPr/>
        </p:nvPicPr>
        <p:blipFill rotWithShape="1">
          <a:blip r:embed="rId5">
            <a:alphaModFix/>
          </a:blip>
          <a:srcRect b="0" l="0" r="0" t="0"/>
          <a:stretch/>
        </p:blipFill>
        <p:spPr>
          <a:xfrm>
            <a:off x="8247100" y="273151"/>
            <a:ext cx="612699" cy="562860"/>
          </a:xfrm>
          <a:prstGeom prst="rect">
            <a:avLst/>
          </a:prstGeom>
          <a:noFill/>
          <a:ln>
            <a:noFill/>
          </a:ln>
        </p:spPr>
      </p:pic>
      <p:pic>
        <p:nvPicPr>
          <p:cNvPr id="546" name="Google Shape;546;p25">
            <a:hlinkClick r:id="rId6"/>
          </p:cNvPr>
          <p:cNvPicPr preferRelativeResize="0"/>
          <p:nvPr/>
        </p:nvPicPr>
        <p:blipFill rotWithShape="1">
          <a:blip r:embed="rId7">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26"/>
          <p:cNvSpPr/>
          <p:nvPr/>
        </p:nvSpPr>
        <p:spPr>
          <a:xfrm>
            <a:off x="0" y="0"/>
            <a:ext cx="6126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26"/>
          <p:cNvSpPr/>
          <p:nvPr/>
        </p:nvSpPr>
        <p:spPr>
          <a:xfrm>
            <a:off x="483275" y="1524663"/>
            <a:ext cx="851100" cy="44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6"/>
          <p:cNvSpPr txBox="1"/>
          <p:nvPr/>
        </p:nvSpPr>
        <p:spPr>
          <a:xfrm>
            <a:off x="364850" y="555175"/>
            <a:ext cx="8202600" cy="1060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100"/>
              <a:buFont typeface="Arial"/>
              <a:buNone/>
            </a:pPr>
            <a:r>
              <a:rPr b="1" i="0" lang="fr" sz="3100" u="none" cap="none" strike="noStrike">
                <a:solidFill>
                  <a:schemeClr val="dk1"/>
                </a:solidFill>
                <a:latin typeface="Arial"/>
                <a:ea typeface="Arial"/>
                <a:cs typeface="Arial"/>
                <a:sym typeface="Arial"/>
              </a:rPr>
              <a:t>Des outils pensés pour le pilotage </a:t>
            </a:r>
            <a:endParaRPr b="1" i="0" sz="31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3100"/>
              <a:buFont typeface="Arial"/>
              <a:buNone/>
            </a:pPr>
            <a:r>
              <a:rPr b="1" i="0" lang="fr" sz="3100" u="none" cap="none" strike="noStrike">
                <a:solidFill>
                  <a:schemeClr val="dk1"/>
                </a:solidFill>
                <a:latin typeface="Arial"/>
                <a:ea typeface="Arial"/>
                <a:cs typeface="Arial"/>
                <a:sym typeface="Arial"/>
              </a:rPr>
              <a:t>de votre activité !</a:t>
            </a:r>
            <a:endParaRPr b="1" i="0" sz="3100" u="none" cap="none" strike="noStrike">
              <a:solidFill>
                <a:schemeClr val="dk1"/>
              </a:solidFill>
              <a:latin typeface="Arial"/>
              <a:ea typeface="Arial"/>
              <a:cs typeface="Arial"/>
              <a:sym typeface="Arial"/>
            </a:endParaRPr>
          </a:p>
        </p:txBody>
      </p:sp>
      <p:pic>
        <p:nvPicPr>
          <p:cNvPr id="554" name="Google Shape;554;p26"/>
          <p:cNvPicPr preferRelativeResize="0"/>
          <p:nvPr/>
        </p:nvPicPr>
        <p:blipFill rotWithShape="1">
          <a:blip r:embed="rId3">
            <a:alphaModFix/>
          </a:blip>
          <a:srcRect b="0" l="0" r="0" t="0"/>
          <a:stretch/>
        </p:blipFill>
        <p:spPr>
          <a:xfrm>
            <a:off x="8247100" y="273151"/>
            <a:ext cx="612699" cy="562860"/>
          </a:xfrm>
          <a:prstGeom prst="rect">
            <a:avLst/>
          </a:prstGeom>
          <a:noFill/>
          <a:ln>
            <a:noFill/>
          </a:ln>
        </p:spPr>
      </p:pic>
      <p:sp>
        <p:nvSpPr>
          <p:cNvPr id="555" name="Google Shape;555;p26"/>
          <p:cNvSpPr/>
          <p:nvPr/>
        </p:nvSpPr>
        <p:spPr>
          <a:xfrm flipH="1" rot="-5400000">
            <a:off x="2066463" y="3102013"/>
            <a:ext cx="542700" cy="11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556" name="Google Shape;556;p26"/>
          <p:cNvGrpSpPr/>
          <p:nvPr/>
        </p:nvGrpSpPr>
        <p:grpSpPr>
          <a:xfrm>
            <a:off x="2144713" y="2704077"/>
            <a:ext cx="2382725" cy="966600"/>
            <a:chOff x="1784150" y="2741102"/>
            <a:chExt cx="2382725" cy="966600"/>
          </a:xfrm>
        </p:grpSpPr>
        <p:sp>
          <p:nvSpPr>
            <p:cNvPr id="557" name="Google Shape;557;p26"/>
            <p:cNvSpPr/>
            <p:nvPr/>
          </p:nvSpPr>
          <p:spPr>
            <a:xfrm>
              <a:off x="1784150" y="2741102"/>
              <a:ext cx="2371500" cy="9666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8" name="Google Shape;558;p26"/>
            <p:cNvSpPr txBox="1"/>
            <p:nvPr/>
          </p:nvSpPr>
          <p:spPr>
            <a:xfrm>
              <a:off x="2039875" y="2879388"/>
              <a:ext cx="1370400" cy="173100"/>
            </a:xfrm>
            <a:prstGeom prst="rect">
              <a:avLst/>
            </a:prstGeom>
            <a:solidFill>
              <a:srgbClr val="D9D9D9"/>
            </a:solid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200"/>
                <a:buFont typeface="Arial"/>
                <a:buNone/>
              </a:pPr>
              <a:r>
                <a:rPr b="1" i="0" lang="fr" sz="1200" u="none" cap="none" strike="noStrike">
                  <a:solidFill>
                    <a:schemeClr val="dk1"/>
                  </a:solidFill>
                  <a:latin typeface="Arial"/>
                  <a:ea typeface="Arial"/>
                  <a:cs typeface="Arial"/>
                  <a:sym typeface="Arial"/>
                </a:rPr>
                <a:t>fulll dashboard</a:t>
              </a:r>
              <a:endParaRPr b="1" i="0" sz="1200" u="none" cap="none" strike="noStrike">
                <a:solidFill>
                  <a:schemeClr val="dk1"/>
                </a:solidFill>
                <a:latin typeface="Arial"/>
                <a:ea typeface="Arial"/>
                <a:cs typeface="Arial"/>
                <a:sym typeface="Arial"/>
              </a:endParaRPr>
            </a:p>
          </p:txBody>
        </p:sp>
        <p:sp>
          <p:nvSpPr>
            <p:cNvPr id="559" name="Google Shape;559;p26"/>
            <p:cNvSpPr txBox="1"/>
            <p:nvPr/>
          </p:nvSpPr>
          <p:spPr>
            <a:xfrm>
              <a:off x="2039875" y="3122250"/>
              <a:ext cx="2127000" cy="361200"/>
            </a:xfrm>
            <a:prstGeom prst="rect">
              <a:avLst/>
            </a:prstGeom>
            <a:solidFill>
              <a:srgbClr val="D9D9D9"/>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050"/>
                <a:buFont typeface="Arial"/>
                <a:buNone/>
              </a:pPr>
              <a:r>
                <a:rPr b="0" i="0" lang="fr" sz="1050" u="none" cap="none" strike="noStrike">
                  <a:solidFill>
                    <a:schemeClr val="dk1"/>
                  </a:solidFill>
                  <a:latin typeface="Arial"/>
                  <a:ea typeface="Arial"/>
                  <a:cs typeface="Arial"/>
                  <a:sym typeface="Arial"/>
                </a:rPr>
                <a:t>Pilotez votre entreprise avec </a:t>
              </a:r>
              <a:endParaRPr b="0" i="0" sz="105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050"/>
                <a:buFont typeface="Arial"/>
                <a:buNone/>
              </a:pPr>
              <a:r>
                <a:rPr b="0" i="0" lang="fr" sz="1050" u="none" cap="none" strike="noStrike">
                  <a:solidFill>
                    <a:schemeClr val="dk1"/>
                  </a:solidFill>
                  <a:latin typeface="Arial"/>
                  <a:ea typeface="Arial"/>
                  <a:cs typeface="Arial"/>
                  <a:sym typeface="Arial"/>
                </a:rPr>
                <a:t>des indicateurs en temps réel</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p:txBody>
        </p:sp>
      </p:grpSp>
      <p:sp>
        <p:nvSpPr>
          <p:cNvPr id="560" name="Google Shape;560;p26"/>
          <p:cNvSpPr/>
          <p:nvPr/>
        </p:nvSpPr>
        <p:spPr>
          <a:xfrm>
            <a:off x="5142375" y="2704075"/>
            <a:ext cx="2532300" cy="9666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26"/>
          <p:cNvSpPr/>
          <p:nvPr/>
        </p:nvSpPr>
        <p:spPr>
          <a:xfrm flipH="1" rot="-5400000">
            <a:off x="5044050" y="3180337"/>
            <a:ext cx="671700" cy="14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26"/>
          <p:cNvSpPr txBox="1"/>
          <p:nvPr/>
        </p:nvSpPr>
        <p:spPr>
          <a:xfrm>
            <a:off x="5386962" y="2772613"/>
            <a:ext cx="1820400" cy="1731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200"/>
              <a:buFont typeface="Arial"/>
              <a:buNone/>
            </a:pPr>
            <a:r>
              <a:rPr b="1" i="0" lang="fr" sz="1200" u="none" cap="none" strike="noStrike">
                <a:solidFill>
                  <a:schemeClr val="dk1"/>
                </a:solidFill>
                <a:latin typeface="Arial"/>
                <a:ea typeface="Arial"/>
                <a:cs typeface="Arial"/>
                <a:sym typeface="Arial"/>
              </a:rPr>
              <a:t>Portail RH</a:t>
            </a:r>
            <a:endParaRPr b="0" i="1" sz="1200" u="none" cap="none" strike="noStrike">
              <a:solidFill>
                <a:schemeClr val="dk1"/>
              </a:solidFill>
              <a:latin typeface="Arial"/>
              <a:ea typeface="Arial"/>
              <a:cs typeface="Arial"/>
              <a:sym typeface="Arial"/>
            </a:endParaRPr>
          </a:p>
        </p:txBody>
      </p:sp>
      <p:sp>
        <p:nvSpPr>
          <p:cNvPr id="563" name="Google Shape;563;p26"/>
          <p:cNvSpPr txBox="1"/>
          <p:nvPr/>
        </p:nvSpPr>
        <p:spPr>
          <a:xfrm>
            <a:off x="5386950" y="3020725"/>
            <a:ext cx="2228400" cy="49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0" i="0" lang="fr" sz="1050" u="none" cap="none" strike="noStrike">
                <a:solidFill>
                  <a:schemeClr val="dk1"/>
                </a:solidFill>
                <a:latin typeface="Arial"/>
                <a:ea typeface="Arial"/>
                <a:cs typeface="Arial"/>
                <a:sym typeface="Arial"/>
              </a:rPr>
              <a:t>Gérez facilement les absences de vos salariés et la transmission des éléments variables de paie </a:t>
            </a:r>
            <a:endParaRPr b="0" i="0" sz="105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p:txBody>
      </p:sp>
      <p:sp>
        <p:nvSpPr>
          <p:cNvPr id="564" name="Google Shape;564;p26"/>
          <p:cNvSpPr/>
          <p:nvPr/>
        </p:nvSpPr>
        <p:spPr>
          <a:xfrm>
            <a:off x="3093224" y="2403325"/>
            <a:ext cx="401400" cy="369300"/>
          </a:xfrm>
          <a:prstGeom prst="ellipse">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282F39"/>
              </a:solidFill>
              <a:latin typeface="Verdana"/>
              <a:ea typeface="Verdana"/>
              <a:cs typeface="Verdana"/>
              <a:sym typeface="Verdana"/>
            </a:endParaRPr>
          </a:p>
        </p:txBody>
      </p:sp>
      <p:sp>
        <p:nvSpPr>
          <p:cNvPr id="565" name="Google Shape;565;p26"/>
          <p:cNvSpPr/>
          <p:nvPr/>
        </p:nvSpPr>
        <p:spPr>
          <a:xfrm rot="2566445">
            <a:off x="3191619" y="2585772"/>
            <a:ext cx="120157"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566" name="Google Shape;566;p26"/>
          <p:cNvSpPr/>
          <p:nvPr/>
        </p:nvSpPr>
        <p:spPr>
          <a:xfrm rot="8235678">
            <a:off x="3231004" y="2559169"/>
            <a:ext cx="198923"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567" name="Google Shape;567;p26"/>
          <p:cNvSpPr/>
          <p:nvPr/>
        </p:nvSpPr>
        <p:spPr>
          <a:xfrm>
            <a:off x="6127424" y="2403325"/>
            <a:ext cx="401400" cy="369300"/>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282F39"/>
              </a:solidFill>
              <a:latin typeface="Verdana"/>
              <a:ea typeface="Verdana"/>
              <a:cs typeface="Verdana"/>
              <a:sym typeface="Verdana"/>
            </a:endParaRPr>
          </a:p>
        </p:txBody>
      </p:sp>
      <p:sp>
        <p:nvSpPr>
          <p:cNvPr id="568" name="Google Shape;568;p26"/>
          <p:cNvSpPr/>
          <p:nvPr/>
        </p:nvSpPr>
        <p:spPr>
          <a:xfrm rot="2566445">
            <a:off x="6225819" y="2585772"/>
            <a:ext cx="120157"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569" name="Google Shape;569;p26"/>
          <p:cNvSpPr/>
          <p:nvPr/>
        </p:nvSpPr>
        <p:spPr>
          <a:xfrm rot="8235678">
            <a:off x="6265204" y="2559169"/>
            <a:ext cx="198923"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570" name="Google Shape;570;p26"/>
          <p:cNvSpPr/>
          <p:nvPr/>
        </p:nvSpPr>
        <p:spPr>
          <a:xfrm flipH="1" rot="-5400000">
            <a:off x="2110863" y="3181813"/>
            <a:ext cx="542700" cy="11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1" name="Google Shape;571;p26">
            <a:hlinkClick r:id="rId4"/>
          </p:cNvPr>
          <p:cNvPicPr preferRelativeResize="0"/>
          <p:nvPr/>
        </p:nvPicPr>
        <p:blipFill rotWithShape="1">
          <a:blip r:embed="rId5">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27"/>
          <p:cNvSpPr/>
          <p:nvPr/>
        </p:nvSpPr>
        <p:spPr>
          <a:xfrm>
            <a:off x="0" y="1632150"/>
            <a:ext cx="2941200" cy="42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27"/>
          <p:cNvSpPr txBox="1"/>
          <p:nvPr/>
        </p:nvSpPr>
        <p:spPr>
          <a:xfrm>
            <a:off x="154050" y="827825"/>
            <a:ext cx="7041600" cy="385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150"/>
              <a:buFont typeface="Arial"/>
              <a:buNone/>
            </a:pPr>
            <a:r>
              <a:rPr b="1" i="0" lang="fr" sz="2150" u="none" cap="none" strike="noStrike">
                <a:solidFill>
                  <a:schemeClr val="dk1"/>
                </a:solidFill>
                <a:latin typeface="Arial"/>
                <a:ea typeface="Arial"/>
                <a:cs typeface="Arial"/>
                <a:sym typeface="Arial"/>
              </a:rPr>
              <a:t>Pilotez votre entreprise avec des indicateurs en temps réel</a:t>
            </a:r>
            <a:endParaRPr b="1" i="0" sz="2150" u="none" cap="none" strike="noStrike">
              <a:solidFill>
                <a:schemeClr val="dk1"/>
              </a:solidFill>
              <a:latin typeface="Arial"/>
              <a:ea typeface="Arial"/>
              <a:cs typeface="Arial"/>
              <a:sym typeface="Arial"/>
            </a:endParaRPr>
          </a:p>
        </p:txBody>
      </p:sp>
      <p:sp>
        <p:nvSpPr>
          <p:cNvPr id="578" name="Google Shape;578;p27"/>
          <p:cNvSpPr txBox="1"/>
          <p:nvPr/>
        </p:nvSpPr>
        <p:spPr>
          <a:xfrm>
            <a:off x="154050" y="505625"/>
            <a:ext cx="14709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400"/>
              <a:buFont typeface="Arial"/>
              <a:buNone/>
            </a:pPr>
            <a:r>
              <a:rPr b="1" i="0" lang="fr" sz="1400" u="none" cap="none" strike="noStrike">
                <a:solidFill>
                  <a:schemeClr val="accent5"/>
                </a:solidFill>
                <a:latin typeface="Arial"/>
                <a:ea typeface="Arial"/>
                <a:cs typeface="Arial"/>
                <a:sym typeface="Arial"/>
              </a:rPr>
              <a:t>fulll dashboard</a:t>
            </a:r>
            <a:endParaRPr b="1" i="0" sz="1400" u="none" cap="none" strike="noStrike">
              <a:solidFill>
                <a:schemeClr val="accent5"/>
              </a:solidFill>
              <a:latin typeface="Arial"/>
              <a:ea typeface="Arial"/>
              <a:cs typeface="Arial"/>
              <a:sym typeface="Arial"/>
            </a:endParaRPr>
          </a:p>
        </p:txBody>
      </p:sp>
      <p:sp>
        <p:nvSpPr>
          <p:cNvPr id="579" name="Google Shape;579;p27"/>
          <p:cNvSpPr txBox="1"/>
          <p:nvPr/>
        </p:nvSpPr>
        <p:spPr>
          <a:xfrm>
            <a:off x="3541075" y="2160600"/>
            <a:ext cx="5254500" cy="405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350"/>
              <a:buFont typeface="Arial"/>
              <a:buNone/>
            </a:pPr>
            <a:r>
              <a:rPr b="0" i="0" lang="fr" sz="1350" u="none" cap="none" strike="noStrike">
                <a:solidFill>
                  <a:schemeClr val="dk1"/>
                </a:solidFill>
                <a:latin typeface="Arial"/>
                <a:ea typeface="Arial"/>
                <a:cs typeface="Arial"/>
                <a:sym typeface="Arial"/>
              </a:rPr>
              <a:t>Grâce à fulll dashboard, </a:t>
            </a:r>
            <a:r>
              <a:rPr b="1" i="0" lang="fr" sz="1350" u="none" cap="none" strike="noStrike">
                <a:solidFill>
                  <a:schemeClr val="dk1"/>
                </a:solidFill>
                <a:latin typeface="Arial"/>
                <a:ea typeface="Arial"/>
                <a:cs typeface="Arial"/>
                <a:sym typeface="Arial"/>
              </a:rPr>
              <a:t>pilotez</a:t>
            </a:r>
            <a:r>
              <a:rPr b="0" i="0" lang="fr" sz="1350" u="none" cap="none" strike="noStrike">
                <a:solidFill>
                  <a:schemeClr val="dk1"/>
                </a:solidFill>
                <a:latin typeface="Arial"/>
                <a:ea typeface="Arial"/>
                <a:cs typeface="Arial"/>
                <a:sym typeface="Arial"/>
              </a:rPr>
              <a:t> efficacement votre entreprise avec des indicateurs de votre choix accessibles en temps réel.</a:t>
            </a:r>
            <a:endParaRPr b="0" i="0" sz="13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50"/>
              <a:buFont typeface="Arial"/>
              <a:buNone/>
            </a:pPr>
            <a:r>
              <a:t/>
            </a:r>
            <a:endParaRPr b="0" i="0" sz="950" u="none" cap="none" strike="noStrike">
              <a:solidFill>
                <a:schemeClr val="dk1"/>
              </a:solidFill>
              <a:latin typeface="Arial"/>
              <a:ea typeface="Arial"/>
              <a:cs typeface="Arial"/>
              <a:sym typeface="Arial"/>
            </a:endParaRPr>
          </a:p>
        </p:txBody>
      </p:sp>
      <p:pic>
        <p:nvPicPr>
          <p:cNvPr id="580" name="Google Shape;580;p27"/>
          <p:cNvPicPr preferRelativeResize="0"/>
          <p:nvPr/>
        </p:nvPicPr>
        <p:blipFill rotWithShape="1">
          <a:blip r:embed="rId3">
            <a:alphaModFix/>
          </a:blip>
          <a:srcRect b="0" l="0" r="0" t="0"/>
          <a:stretch/>
        </p:blipFill>
        <p:spPr>
          <a:xfrm>
            <a:off x="3840534" y="2924810"/>
            <a:ext cx="154611" cy="155863"/>
          </a:xfrm>
          <a:prstGeom prst="rect">
            <a:avLst/>
          </a:prstGeom>
          <a:noFill/>
          <a:ln>
            <a:noFill/>
          </a:ln>
        </p:spPr>
      </p:pic>
      <p:sp>
        <p:nvSpPr>
          <p:cNvPr id="581" name="Google Shape;581;p27"/>
          <p:cNvSpPr txBox="1"/>
          <p:nvPr/>
        </p:nvSpPr>
        <p:spPr>
          <a:xfrm>
            <a:off x="3995150" y="2871525"/>
            <a:ext cx="56226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highlight>
                  <a:srgbClr val="FFFFFF"/>
                </a:highlight>
                <a:latin typeface="Arial"/>
                <a:ea typeface="Arial"/>
                <a:cs typeface="Arial"/>
                <a:sym typeface="Arial"/>
              </a:rPr>
              <a:t>Obtenez une vue d’ensemble des performances de votre entreprise</a:t>
            </a:r>
            <a:endParaRPr b="0" i="0" sz="115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582" name="Google Shape;582;p27"/>
          <p:cNvPicPr preferRelativeResize="0"/>
          <p:nvPr/>
        </p:nvPicPr>
        <p:blipFill rotWithShape="1">
          <a:blip r:embed="rId3">
            <a:alphaModFix/>
          </a:blip>
          <a:srcRect b="0" l="0" r="0" t="0"/>
          <a:stretch/>
        </p:blipFill>
        <p:spPr>
          <a:xfrm>
            <a:off x="3840534" y="3268441"/>
            <a:ext cx="154611" cy="155863"/>
          </a:xfrm>
          <a:prstGeom prst="rect">
            <a:avLst/>
          </a:prstGeom>
          <a:noFill/>
          <a:ln>
            <a:noFill/>
          </a:ln>
        </p:spPr>
      </p:pic>
      <p:sp>
        <p:nvSpPr>
          <p:cNvPr id="583" name="Google Shape;583;p27"/>
          <p:cNvSpPr txBox="1"/>
          <p:nvPr/>
        </p:nvSpPr>
        <p:spPr>
          <a:xfrm>
            <a:off x="3995139" y="3215149"/>
            <a:ext cx="44961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highlight>
                  <a:srgbClr val="FFFFFF"/>
                </a:highlight>
                <a:latin typeface="Arial"/>
                <a:ea typeface="Arial"/>
                <a:cs typeface="Arial"/>
                <a:sym typeface="Arial"/>
              </a:rPr>
              <a:t>Accédez à des tableaux de bord personnalisés</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584" name="Google Shape;584;p27"/>
          <p:cNvPicPr preferRelativeResize="0"/>
          <p:nvPr/>
        </p:nvPicPr>
        <p:blipFill rotWithShape="1">
          <a:blip r:embed="rId3">
            <a:alphaModFix/>
          </a:blip>
          <a:srcRect b="0" l="0" r="0" t="0"/>
          <a:stretch/>
        </p:blipFill>
        <p:spPr>
          <a:xfrm>
            <a:off x="3840534" y="3639400"/>
            <a:ext cx="154611" cy="155863"/>
          </a:xfrm>
          <a:prstGeom prst="rect">
            <a:avLst/>
          </a:prstGeom>
          <a:noFill/>
          <a:ln>
            <a:noFill/>
          </a:ln>
        </p:spPr>
      </p:pic>
      <p:sp>
        <p:nvSpPr>
          <p:cNvPr id="585" name="Google Shape;585;p27"/>
          <p:cNvSpPr txBox="1"/>
          <p:nvPr/>
        </p:nvSpPr>
        <p:spPr>
          <a:xfrm>
            <a:off x="3995139" y="3586107"/>
            <a:ext cx="44961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highlight>
                  <a:srgbClr val="FFFFFF"/>
                </a:highlight>
                <a:latin typeface="Arial"/>
                <a:ea typeface="Arial"/>
                <a:cs typeface="Arial"/>
                <a:sym typeface="Arial"/>
              </a:rPr>
              <a:t>Visualisez clairement l’ensemble de vos données</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586" name="Google Shape;586;p27"/>
          <p:cNvPicPr preferRelativeResize="0"/>
          <p:nvPr/>
        </p:nvPicPr>
        <p:blipFill rotWithShape="1">
          <a:blip r:embed="rId3">
            <a:alphaModFix/>
          </a:blip>
          <a:srcRect b="0" l="0" r="0" t="0"/>
          <a:stretch/>
        </p:blipFill>
        <p:spPr>
          <a:xfrm>
            <a:off x="3840534" y="3983031"/>
            <a:ext cx="154611" cy="155863"/>
          </a:xfrm>
          <a:prstGeom prst="rect">
            <a:avLst/>
          </a:prstGeom>
          <a:noFill/>
          <a:ln>
            <a:noFill/>
          </a:ln>
        </p:spPr>
      </p:pic>
      <p:sp>
        <p:nvSpPr>
          <p:cNvPr id="587" name="Google Shape;587;p27"/>
          <p:cNvSpPr txBox="1"/>
          <p:nvPr/>
        </p:nvSpPr>
        <p:spPr>
          <a:xfrm>
            <a:off x="3995151" y="3929750"/>
            <a:ext cx="48489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highlight>
                  <a:srgbClr val="FFFFFF"/>
                </a:highlight>
                <a:latin typeface="Arial"/>
                <a:ea typeface="Arial"/>
                <a:cs typeface="Arial"/>
                <a:sym typeface="Arial"/>
              </a:rPr>
              <a:t>Prenez des décisions en toute confiance</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588" name="Google Shape;588;p27"/>
          <p:cNvPicPr preferRelativeResize="0"/>
          <p:nvPr/>
        </p:nvPicPr>
        <p:blipFill rotWithShape="1">
          <a:blip r:embed="rId4">
            <a:alphaModFix/>
          </a:blip>
          <a:srcRect b="0" l="0" r="0" t="0"/>
          <a:stretch/>
        </p:blipFill>
        <p:spPr>
          <a:xfrm>
            <a:off x="146475" y="2128350"/>
            <a:ext cx="3555674" cy="2511126"/>
          </a:xfrm>
          <a:prstGeom prst="rect">
            <a:avLst/>
          </a:prstGeom>
          <a:noFill/>
          <a:ln>
            <a:noFill/>
          </a:ln>
        </p:spPr>
      </p:pic>
      <p:pic>
        <p:nvPicPr>
          <p:cNvPr id="589" name="Google Shape;589;p27"/>
          <p:cNvPicPr preferRelativeResize="0"/>
          <p:nvPr/>
        </p:nvPicPr>
        <p:blipFill rotWithShape="1">
          <a:blip r:embed="rId5">
            <a:alphaModFix/>
          </a:blip>
          <a:srcRect b="0" l="0" r="0" t="0"/>
          <a:stretch/>
        </p:blipFill>
        <p:spPr>
          <a:xfrm>
            <a:off x="8247100" y="273151"/>
            <a:ext cx="612699" cy="562860"/>
          </a:xfrm>
          <a:prstGeom prst="rect">
            <a:avLst/>
          </a:prstGeom>
          <a:noFill/>
          <a:ln>
            <a:noFill/>
          </a:ln>
        </p:spPr>
      </p:pic>
      <p:pic>
        <p:nvPicPr>
          <p:cNvPr id="590" name="Google Shape;590;p27">
            <a:hlinkClick r:id="rId6"/>
          </p:cNvPr>
          <p:cNvPicPr preferRelativeResize="0"/>
          <p:nvPr/>
        </p:nvPicPr>
        <p:blipFill rotWithShape="1">
          <a:blip r:embed="rId7">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28"/>
          <p:cNvSpPr/>
          <p:nvPr/>
        </p:nvSpPr>
        <p:spPr>
          <a:xfrm>
            <a:off x="0" y="1632150"/>
            <a:ext cx="2941200" cy="42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28"/>
          <p:cNvSpPr txBox="1"/>
          <p:nvPr/>
        </p:nvSpPr>
        <p:spPr>
          <a:xfrm>
            <a:off x="154050" y="827825"/>
            <a:ext cx="7041600" cy="74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fr" sz="2150" u="none" cap="none" strike="noStrike">
                <a:solidFill>
                  <a:schemeClr val="dk1"/>
                </a:solidFill>
                <a:latin typeface="Arial"/>
                <a:ea typeface="Arial"/>
                <a:cs typeface="Arial"/>
                <a:sym typeface="Arial"/>
              </a:rPr>
              <a:t>Gérez facilement les absences de vos salariés et la transmission des éléments variables de paie </a:t>
            </a:r>
            <a:endParaRPr b="1" i="0" sz="2150" u="none" cap="none" strike="noStrike">
              <a:solidFill>
                <a:schemeClr val="dk1"/>
              </a:solidFill>
              <a:latin typeface="Arial"/>
              <a:ea typeface="Arial"/>
              <a:cs typeface="Arial"/>
              <a:sym typeface="Arial"/>
            </a:endParaRPr>
          </a:p>
        </p:txBody>
      </p:sp>
      <p:sp>
        <p:nvSpPr>
          <p:cNvPr id="597" name="Google Shape;597;p28"/>
          <p:cNvSpPr txBox="1"/>
          <p:nvPr/>
        </p:nvSpPr>
        <p:spPr>
          <a:xfrm>
            <a:off x="154050" y="505625"/>
            <a:ext cx="14709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400"/>
              <a:buFont typeface="Arial"/>
              <a:buNone/>
            </a:pPr>
            <a:r>
              <a:rPr b="1" i="0" lang="fr" sz="1400" u="none" cap="none" strike="noStrike">
                <a:solidFill>
                  <a:schemeClr val="accent5"/>
                </a:solidFill>
                <a:latin typeface="Arial"/>
                <a:ea typeface="Arial"/>
                <a:cs typeface="Arial"/>
                <a:sym typeface="Arial"/>
              </a:rPr>
              <a:t>Portail RH</a:t>
            </a:r>
            <a:endParaRPr b="1" i="0" sz="1400" u="none" cap="none" strike="noStrike">
              <a:solidFill>
                <a:schemeClr val="accent5"/>
              </a:solidFill>
              <a:latin typeface="Arial"/>
              <a:ea typeface="Arial"/>
              <a:cs typeface="Arial"/>
              <a:sym typeface="Arial"/>
            </a:endParaRPr>
          </a:p>
        </p:txBody>
      </p:sp>
      <p:sp>
        <p:nvSpPr>
          <p:cNvPr id="598" name="Google Shape;598;p28"/>
          <p:cNvSpPr txBox="1"/>
          <p:nvPr/>
        </p:nvSpPr>
        <p:spPr>
          <a:xfrm>
            <a:off x="3539750" y="2084400"/>
            <a:ext cx="5254500" cy="513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250"/>
              <a:buFont typeface="Arial"/>
              <a:buNone/>
            </a:pPr>
            <a:r>
              <a:rPr b="0" i="0" lang="fr" sz="1250" u="none" cap="none" strike="noStrike">
                <a:solidFill>
                  <a:schemeClr val="dk1"/>
                </a:solidFill>
                <a:latin typeface="Arial"/>
                <a:ea typeface="Arial"/>
                <a:cs typeface="Arial"/>
                <a:sym typeface="Arial"/>
              </a:rPr>
              <a:t>Grâce au portail RH, vous bénéficiez d’un outil qui simplifie votre </a:t>
            </a:r>
            <a:r>
              <a:rPr b="1" i="0" lang="fr" sz="1250" u="none" cap="none" strike="noStrike">
                <a:solidFill>
                  <a:schemeClr val="dk1"/>
                </a:solidFill>
                <a:latin typeface="Arial"/>
                <a:ea typeface="Arial"/>
                <a:cs typeface="Arial"/>
                <a:sym typeface="Arial"/>
              </a:rPr>
              <a:t>gestion RH</a:t>
            </a:r>
            <a:r>
              <a:rPr b="0" i="0" lang="fr" sz="1250" u="none" cap="none" strike="noStrike">
                <a:solidFill>
                  <a:schemeClr val="dk1"/>
                </a:solidFill>
                <a:latin typeface="Arial"/>
                <a:ea typeface="Arial"/>
                <a:cs typeface="Arial"/>
                <a:sym typeface="Arial"/>
              </a:rPr>
              <a:t> et votre communication avec le cabinet. </a:t>
            </a:r>
            <a:endParaRPr b="0" i="0" sz="12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350"/>
              <a:buFont typeface="Arial"/>
              <a:buNone/>
            </a:pPr>
            <a:r>
              <a:t/>
            </a:r>
            <a:endParaRPr b="1" i="0" sz="13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50"/>
              <a:buFont typeface="Arial"/>
              <a:buNone/>
            </a:pPr>
            <a:r>
              <a:t/>
            </a:r>
            <a:endParaRPr b="0" i="0" sz="950" u="none" cap="none" strike="noStrike">
              <a:solidFill>
                <a:schemeClr val="dk1"/>
              </a:solidFill>
              <a:latin typeface="Arial"/>
              <a:ea typeface="Arial"/>
              <a:cs typeface="Arial"/>
              <a:sym typeface="Arial"/>
            </a:endParaRPr>
          </a:p>
        </p:txBody>
      </p:sp>
      <p:pic>
        <p:nvPicPr>
          <p:cNvPr id="599" name="Google Shape;599;p28"/>
          <p:cNvPicPr preferRelativeResize="0"/>
          <p:nvPr/>
        </p:nvPicPr>
        <p:blipFill rotWithShape="1">
          <a:blip r:embed="rId3">
            <a:alphaModFix/>
          </a:blip>
          <a:srcRect b="0" l="0" r="0" t="0"/>
          <a:stretch/>
        </p:blipFill>
        <p:spPr>
          <a:xfrm>
            <a:off x="3764334" y="2848610"/>
            <a:ext cx="154611" cy="155863"/>
          </a:xfrm>
          <a:prstGeom prst="rect">
            <a:avLst/>
          </a:prstGeom>
          <a:noFill/>
          <a:ln>
            <a:noFill/>
          </a:ln>
        </p:spPr>
      </p:pic>
      <p:sp>
        <p:nvSpPr>
          <p:cNvPr id="600" name="Google Shape;600;p28"/>
          <p:cNvSpPr txBox="1"/>
          <p:nvPr/>
        </p:nvSpPr>
        <p:spPr>
          <a:xfrm>
            <a:off x="3918950" y="2795325"/>
            <a:ext cx="56226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Profitez d’un workflow de validation des demandes d’absences</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601" name="Google Shape;601;p28"/>
          <p:cNvPicPr preferRelativeResize="0"/>
          <p:nvPr/>
        </p:nvPicPr>
        <p:blipFill rotWithShape="1">
          <a:blip r:embed="rId3">
            <a:alphaModFix/>
          </a:blip>
          <a:srcRect b="0" l="0" r="0" t="0"/>
          <a:stretch/>
        </p:blipFill>
        <p:spPr>
          <a:xfrm>
            <a:off x="3764334" y="3192241"/>
            <a:ext cx="154611" cy="155863"/>
          </a:xfrm>
          <a:prstGeom prst="rect">
            <a:avLst/>
          </a:prstGeom>
          <a:noFill/>
          <a:ln>
            <a:noFill/>
          </a:ln>
        </p:spPr>
      </p:pic>
      <p:sp>
        <p:nvSpPr>
          <p:cNvPr id="602" name="Google Shape;602;p28"/>
          <p:cNvSpPr txBox="1"/>
          <p:nvPr/>
        </p:nvSpPr>
        <p:spPr>
          <a:xfrm>
            <a:off x="3918950" y="3138950"/>
            <a:ext cx="50073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Bénéficiez d’une vue calendaire de la présence de vos équipes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603" name="Google Shape;603;p28"/>
          <p:cNvPicPr preferRelativeResize="0"/>
          <p:nvPr/>
        </p:nvPicPr>
        <p:blipFill rotWithShape="1">
          <a:blip r:embed="rId3">
            <a:alphaModFix/>
          </a:blip>
          <a:srcRect b="0" l="0" r="0" t="0"/>
          <a:stretch/>
        </p:blipFill>
        <p:spPr>
          <a:xfrm>
            <a:off x="3764334" y="3563200"/>
            <a:ext cx="154611" cy="155863"/>
          </a:xfrm>
          <a:prstGeom prst="rect">
            <a:avLst/>
          </a:prstGeom>
          <a:noFill/>
          <a:ln>
            <a:noFill/>
          </a:ln>
        </p:spPr>
      </p:pic>
      <p:sp>
        <p:nvSpPr>
          <p:cNvPr id="604" name="Google Shape;604;p28"/>
          <p:cNvSpPr txBox="1"/>
          <p:nvPr/>
        </p:nvSpPr>
        <p:spPr>
          <a:xfrm>
            <a:off x="3918950" y="3509894"/>
            <a:ext cx="4496100" cy="513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Visualisez l’état d'avancement du traitement de votre gestionnaire de paie</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605" name="Google Shape;605;p28"/>
          <p:cNvPicPr preferRelativeResize="0"/>
          <p:nvPr/>
        </p:nvPicPr>
        <p:blipFill rotWithShape="1">
          <a:blip r:embed="rId3">
            <a:alphaModFix/>
          </a:blip>
          <a:srcRect b="0" l="0" r="0" t="0"/>
          <a:stretch/>
        </p:blipFill>
        <p:spPr>
          <a:xfrm>
            <a:off x="3764334" y="4059231"/>
            <a:ext cx="154611" cy="155863"/>
          </a:xfrm>
          <a:prstGeom prst="rect">
            <a:avLst/>
          </a:prstGeom>
          <a:noFill/>
          <a:ln>
            <a:noFill/>
          </a:ln>
        </p:spPr>
      </p:pic>
      <p:sp>
        <p:nvSpPr>
          <p:cNvPr id="606" name="Google Shape;606;p28"/>
          <p:cNvSpPr txBox="1"/>
          <p:nvPr/>
        </p:nvSpPr>
        <p:spPr>
          <a:xfrm>
            <a:off x="3918950" y="4005950"/>
            <a:ext cx="4848900" cy="513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Proposez à vos salariés un outil 100% digital pour la gestion de leurs congés et l’accès à leurs bulletins de paie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607" name="Google Shape;607;p28"/>
          <p:cNvPicPr preferRelativeResize="0"/>
          <p:nvPr/>
        </p:nvPicPr>
        <p:blipFill rotWithShape="1">
          <a:blip r:embed="rId4">
            <a:alphaModFix/>
          </a:blip>
          <a:srcRect b="0" l="0" r="0" t="0"/>
          <a:stretch/>
        </p:blipFill>
        <p:spPr>
          <a:xfrm>
            <a:off x="154050" y="2084400"/>
            <a:ext cx="3493050" cy="2465682"/>
          </a:xfrm>
          <a:prstGeom prst="rect">
            <a:avLst/>
          </a:prstGeom>
          <a:noFill/>
          <a:ln>
            <a:noFill/>
          </a:ln>
        </p:spPr>
      </p:pic>
      <p:pic>
        <p:nvPicPr>
          <p:cNvPr id="608" name="Google Shape;608;p28"/>
          <p:cNvPicPr preferRelativeResize="0"/>
          <p:nvPr/>
        </p:nvPicPr>
        <p:blipFill rotWithShape="1">
          <a:blip r:embed="rId5">
            <a:alphaModFix/>
          </a:blip>
          <a:srcRect b="0" l="0" r="0" t="0"/>
          <a:stretch/>
        </p:blipFill>
        <p:spPr>
          <a:xfrm>
            <a:off x="8247100" y="273151"/>
            <a:ext cx="612699" cy="562860"/>
          </a:xfrm>
          <a:prstGeom prst="rect">
            <a:avLst/>
          </a:prstGeom>
          <a:noFill/>
          <a:ln>
            <a:noFill/>
          </a:ln>
        </p:spPr>
      </p:pic>
      <p:pic>
        <p:nvPicPr>
          <p:cNvPr id="609" name="Google Shape;609;p28">
            <a:hlinkClick r:id="rId6"/>
          </p:cNvPr>
          <p:cNvPicPr preferRelativeResize="0"/>
          <p:nvPr/>
        </p:nvPicPr>
        <p:blipFill rotWithShape="1">
          <a:blip r:embed="rId7">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29"/>
          <p:cNvSpPr txBox="1"/>
          <p:nvPr/>
        </p:nvSpPr>
        <p:spPr>
          <a:xfrm>
            <a:off x="440100" y="809950"/>
            <a:ext cx="7093800" cy="1269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4000"/>
              <a:buFont typeface="Arial"/>
              <a:buNone/>
            </a:pPr>
            <a:r>
              <a:rPr b="1" i="0" lang="fr" sz="4000" u="none" cap="none" strike="noStrike">
                <a:solidFill>
                  <a:schemeClr val="dk1"/>
                </a:solidFill>
                <a:latin typeface="Arial"/>
                <a:ea typeface="Arial"/>
                <a:cs typeface="Arial"/>
                <a:sym typeface="Arial"/>
              </a:rPr>
              <a:t>Tous vos outils, aussi disponibles sur mobile ! </a:t>
            </a:r>
            <a:endParaRPr b="1" i="0" sz="3500" u="none" cap="none" strike="noStrike">
              <a:solidFill>
                <a:schemeClr val="dk1"/>
              </a:solidFill>
              <a:latin typeface="Arial"/>
              <a:ea typeface="Arial"/>
              <a:cs typeface="Arial"/>
              <a:sym typeface="Arial"/>
            </a:endParaRPr>
          </a:p>
        </p:txBody>
      </p:sp>
      <p:sp>
        <p:nvSpPr>
          <p:cNvPr id="615" name="Google Shape;615;p29"/>
          <p:cNvSpPr/>
          <p:nvPr/>
        </p:nvSpPr>
        <p:spPr>
          <a:xfrm>
            <a:off x="569850" y="2079538"/>
            <a:ext cx="851100" cy="44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29"/>
          <p:cNvSpPr/>
          <p:nvPr/>
        </p:nvSpPr>
        <p:spPr>
          <a:xfrm>
            <a:off x="0" y="935750"/>
            <a:ext cx="377400" cy="392100"/>
          </a:xfrm>
          <a:prstGeom prst="homePlate">
            <a:avLst>
              <a:gd fmla="val 50000" name="adj"/>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7" name="Google Shape;617;p29"/>
          <p:cNvPicPr preferRelativeResize="0"/>
          <p:nvPr/>
        </p:nvPicPr>
        <p:blipFill rotWithShape="1">
          <a:blip r:embed="rId3">
            <a:alphaModFix/>
          </a:blip>
          <a:srcRect b="0" l="0" r="0" t="0"/>
          <a:stretch/>
        </p:blipFill>
        <p:spPr>
          <a:xfrm>
            <a:off x="8247100" y="273151"/>
            <a:ext cx="612699" cy="562860"/>
          </a:xfrm>
          <a:prstGeom prst="rect">
            <a:avLst/>
          </a:prstGeom>
          <a:noFill/>
          <a:ln>
            <a:noFill/>
          </a:ln>
        </p:spPr>
      </p:pic>
      <p:sp>
        <p:nvSpPr>
          <p:cNvPr id="618" name="Google Shape;618;p29"/>
          <p:cNvSpPr txBox="1"/>
          <p:nvPr/>
        </p:nvSpPr>
        <p:spPr>
          <a:xfrm>
            <a:off x="2370225" y="2550575"/>
            <a:ext cx="61191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500"/>
              <a:buFont typeface="Arial"/>
              <a:buNone/>
            </a:pPr>
            <a:r>
              <a:rPr b="0" i="0" lang="fr" sz="1500" u="none" cap="none" strike="noStrike">
                <a:solidFill>
                  <a:schemeClr val="dk1"/>
                </a:solidFill>
                <a:latin typeface="Arial"/>
                <a:ea typeface="Arial"/>
                <a:cs typeface="Arial"/>
                <a:sym typeface="Arial"/>
              </a:rPr>
              <a:t>Grâce aux applications mobiles, profitez des outils et services mis à disposition par notre cabinet ! Où que vous soyez, nous restons à vos côtés pour vous accompagner dans le pilotage de votre activité. </a:t>
            </a:r>
            <a:endParaRPr b="0" i="0" sz="1500" u="none" cap="none" strike="noStrike">
              <a:solidFill>
                <a:schemeClr val="dk1"/>
              </a:solidFill>
              <a:latin typeface="Arial"/>
              <a:ea typeface="Arial"/>
              <a:cs typeface="Arial"/>
              <a:sym typeface="Arial"/>
            </a:endParaRPr>
          </a:p>
        </p:txBody>
      </p:sp>
      <p:pic>
        <p:nvPicPr>
          <p:cNvPr id="619" name="Google Shape;619;p29"/>
          <p:cNvPicPr preferRelativeResize="0"/>
          <p:nvPr/>
        </p:nvPicPr>
        <p:blipFill rotWithShape="1">
          <a:blip r:embed="rId4">
            <a:alphaModFix/>
          </a:blip>
          <a:srcRect b="0" l="0" r="53758" t="33074"/>
          <a:stretch/>
        </p:blipFill>
        <p:spPr>
          <a:xfrm>
            <a:off x="88675" y="2123950"/>
            <a:ext cx="2086123" cy="3019550"/>
          </a:xfrm>
          <a:prstGeom prst="rect">
            <a:avLst/>
          </a:prstGeom>
          <a:noFill/>
          <a:ln>
            <a:noFill/>
          </a:ln>
        </p:spPr>
      </p:pic>
      <p:pic>
        <p:nvPicPr>
          <p:cNvPr id="620" name="Google Shape;620;p29"/>
          <p:cNvPicPr preferRelativeResize="0"/>
          <p:nvPr/>
        </p:nvPicPr>
        <p:blipFill rotWithShape="1">
          <a:blip r:embed="rId5">
            <a:alphaModFix/>
          </a:blip>
          <a:srcRect b="0" l="0" r="0" t="0"/>
          <a:stretch/>
        </p:blipFill>
        <p:spPr>
          <a:xfrm>
            <a:off x="3876493" y="4029525"/>
            <a:ext cx="1212682" cy="392100"/>
          </a:xfrm>
          <a:prstGeom prst="rect">
            <a:avLst/>
          </a:prstGeom>
          <a:noFill/>
          <a:ln>
            <a:noFill/>
          </a:ln>
        </p:spPr>
      </p:pic>
      <p:pic>
        <p:nvPicPr>
          <p:cNvPr id="621" name="Google Shape;621;p29"/>
          <p:cNvPicPr preferRelativeResize="0"/>
          <p:nvPr/>
        </p:nvPicPr>
        <p:blipFill rotWithShape="1">
          <a:blip r:embed="rId6">
            <a:alphaModFix/>
          </a:blip>
          <a:srcRect b="0" l="0" r="0" t="0"/>
          <a:stretch/>
        </p:blipFill>
        <p:spPr>
          <a:xfrm>
            <a:off x="5244675" y="4000894"/>
            <a:ext cx="1212674" cy="453881"/>
          </a:xfrm>
          <a:prstGeom prst="rect">
            <a:avLst/>
          </a:prstGeom>
          <a:noFill/>
          <a:ln>
            <a:noFill/>
          </a:ln>
        </p:spPr>
      </p:pic>
      <p:pic>
        <p:nvPicPr>
          <p:cNvPr id="622" name="Google Shape;622;p29">
            <a:hlinkClick r:id="rId7"/>
          </p:cNvPr>
          <p:cNvPicPr preferRelativeResize="0"/>
          <p:nvPr/>
        </p:nvPicPr>
        <p:blipFill rotWithShape="1">
          <a:blip r:embed="rId8">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pic>
        <p:nvPicPr>
          <p:cNvPr id="627" name="Google Shape;627;p30"/>
          <p:cNvPicPr preferRelativeResize="0"/>
          <p:nvPr/>
        </p:nvPicPr>
        <p:blipFill rotWithShape="1">
          <a:blip r:embed="rId3">
            <a:alphaModFix/>
          </a:blip>
          <a:srcRect b="0" l="0" r="0" t="0"/>
          <a:stretch/>
        </p:blipFill>
        <p:spPr>
          <a:xfrm>
            <a:off x="8247100" y="273151"/>
            <a:ext cx="612699" cy="562860"/>
          </a:xfrm>
          <a:prstGeom prst="rect">
            <a:avLst/>
          </a:prstGeom>
          <a:noFill/>
          <a:ln>
            <a:noFill/>
          </a:ln>
        </p:spPr>
      </p:pic>
      <p:sp>
        <p:nvSpPr>
          <p:cNvPr id="628" name="Google Shape;628;p30"/>
          <p:cNvSpPr/>
          <p:nvPr/>
        </p:nvSpPr>
        <p:spPr>
          <a:xfrm>
            <a:off x="0" y="1251150"/>
            <a:ext cx="2941200" cy="426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30"/>
          <p:cNvSpPr txBox="1"/>
          <p:nvPr/>
        </p:nvSpPr>
        <p:spPr>
          <a:xfrm>
            <a:off x="153975" y="692325"/>
            <a:ext cx="7899900" cy="460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1" i="0" lang="fr" sz="2050" u="none" cap="none" strike="noStrike">
                <a:solidFill>
                  <a:schemeClr val="dk1"/>
                </a:solidFill>
                <a:latin typeface="Arial"/>
                <a:ea typeface="Arial"/>
                <a:cs typeface="Arial"/>
                <a:sym typeface="Arial"/>
              </a:rPr>
              <a:t>L’ensemble des outils de votre quotidien, en une application !</a:t>
            </a:r>
            <a:endParaRPr b="1" i="0" sz="2050" u="none" cap="none" strike="noStrike">
              <a:solidFill>
                <a:schemeClr val="dk1"/>
              </a:solidFill>
              <a:latin typeface="Arial"/>
              <a:ea typeface="Arial"/>
              <a:cs typeface="Arial"/>
              <a:sym typeface="Arial"/>
            </a:endParaRPr>
          </a:p>
        </p:txBody>
      </p:sp>
      <p:sp>
        <p:nvSpPr>
          <p:cNvPr id="630" name="Google Shape;630;p30"/>
          <p:cNvSpPr txBox="1"/>
          <p:nvPr/>
        </p:nvSpPr>
        <p:spPr>
          <a:xfrm>
            <a:off x="153975" y="365275"/>
            <a:ext cx="25227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400"/>
              <a:buFont typeface="Arial"/>
              <a:buNone/>
            </a:pPr>
            <a:r>
              <a:rPr b="1" i="0" lang="fr" sz="1400" u="none" cap="none" strike="noStrike">
                <a:solidFill>
                  <a:srgbClr val="93C47D"/>
                </a:solidFill>
                <a:latin typeface="Arial"/>
                <a:ea typeface="Arial"/>
                <a:cs typeface="Arial"/>
                <a:sym typeface="Arial"/>
              </a:rPr>
              <a:t>L’app fulll</a:t>
            </a:r>
            <a:endParaRPr b="1" i="0" sz="1400" u="none" cap="none" strike="noStrike">
              <a:solidFill>
                <a:srgbClr val="93C47D"/>
              </a:solidFill>
              <a:latin typeface="Arial"/>
              <a:ea typeface="Arial"/>
              <a:cs typeface="Arial"/>
              <a:sym typeface="Arial"/>
            </a:endParaRPr>
          </a:p>
        </p:txBody>
      </p:sp>
      <p:pic>
        <p:nvPicPr>
          <p:cNvPr id="631" name="Google Shape;631;p30"/>
          <p:cNvPicPr preferRelativeResize="0"/>
          <p:nvPr/>
        </p:nvPicPr>
        <p:blipFill rotWithShape="1">
          <a:blip r:embed="rId4">
            <a:alphaModFix/>
          </a:blip>
          <a:srcRect b="0" l="0" r="0" t="0"/>
          <a:stretch/>
        </p:blipFill>
        <p:spPr>
          <a:xfrm>
            <a:off x="2176697" y="1580183"/>
            <a:ext cx="1489415" cy="2575680"/>
          </a:xfrm>
          <a:prstGeom prst="rect">
            <a:avLst/>
          </a:prstGeom>
          <a:noFill/>
          <a:ln>
            <a:noFill/>
          </a:ln>
        </p:spPr>
      </p:pic>
      <p:pic>
        <p:nvPicPr>
          <p:cNvPr id="632" name="Google Shape;632;p30"/>
          <p:cNvPicPr preferRelativeResize="0"/>
          <p:nvPr/>
        </p:nvPicPr>
        <p:blipFill rotWithShape="1">
          <a:blip r:embed="rId5">
            <a:alphaModFix/>
          </a:blip>
          <a:srcRect b="0" l="0" r="0" t="0"/>
          <a:stretch/>
        </p:blipFill>
        <p:spPr>
          <a:xfrm>
            <a:off x="596500" y="1580195"/>
            <a:ext cx="1489415" cy="2575666"/>
          </a:xfrm>
          <a:prstGeom prst="rect">
            <a:avLst/>
          </a:prstGeom>
          <a:noFill/>
          <a:ln>
            <a:noFill/>
          </a:ln>
        </p:spPr>
      </p:pic>
      <p:pic>
        <p:nvPicPr>
          <p:cNvPr id="633" name="Google Shape;633;p30"/>
          <p:cNvPicPr preferRelativeResize="0"/>
          <p:nvPr/>
        </p:nvPicPr>
        <p:blipFill rotWithShape="1">
          <a:blip r:embed="rId6">
            <a:alphaModFix/>
          </a:blip>
          <a:srcRect b="0" l="0" r="0" t="0"/>
          <a:stretch/>
        </p:blipFill>
        <p:spPr>
          <a:xfrm>
            <a:off x="3756896" y="1553587"/>
            <a:ext cx="1520173" cy="2628874"/>
          </a:xfrm>
          <a:prstGeom prst="rect">
            <a:avLst/>
          </a:prstGeom>
          <a:noFill/>
          <a:ln>
            <a:noFill/>
          </a:ln>
        </p:spPr>
      </p:pic>
      <p:pic>
        <p:nvPicPr>
          <p:cNvPr id="634" name="Google Shape;634;p30"/>
          <p:cNvPicPr preferRelativeResize="0"/>
          <p:nvPr/>
        </p:nvPicPr>
        <p:blipFill rotWithShape="1">
          <a:blip r:embed="rId7">
            <a:alphaModFix/>
          </a:blip>
          <a:srcRect b="0" l="0" r="0" t="0"/>
          <a:stretch/>
        </p:blipFill>
        <p:spPr>
          <a:xfrm>
            <a:off x="5362142" y="1553575"/>
            <a:ext cx="1520176" cy="2628926"/>
          </a:xfrm>
          <a:prstGeom prst="rect">
            <a:avLst/>
          </a:prstGeom>
          <a:noFill/>
          <a:ln>
            <a:noFill/>
          </a:ln>
        </p:spPr>
      </p:pic>
      <p:pic>
        <p:nvPicPr>
          <p:cNvPr id="635" name="Google Shape;635;p30"/>
          <p:cNvPicPr preferRelativeResize="0"/>
          <p:nvPr/>
        </p:nvPicPr>
        <p:blipFill rotWithShape="1">
          <a:blip r:embed="rId8">
            <a:alphaModFix/>
          </a:blip>
          <a:srcRect b="0" l="0" r="0" t="0"/>
          <a:stretch/>
        </p:blipFill>
        <p:spPr>
          <a:xfrm>
            <a:off x="6917611" y="1580183"/>
            <a:ext cx="1489415" cy="2575661"/>
          </a:xfrm>
          <a:prstGeom prst="rect">
            <a:avLst/>
          </a:prstGeom>
          <a:noFill/>
          <a:ln>
            <a:noFill/>
          </a:ln>
        </p:spPr>
      </p:pic>
      <p:sp>
        <p:nvSpPr>
          <p:cNvPr id="636" name="Google Shape;636;p30"/>
          <p:cNvSpPr txBox="1"/>
          <p:nvPr/>
        </p:nvSpPr>
        <p:spPr>
          <a:xfrm>
            <a:off x="596500" y="4061075"/>
            <a:ext cx="1374600" cy="5541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b="1" i="0" lang="fr" sz="800" u="none" cap="none" strike="noStrike">
                <a:solidFill>
                  <a:srgbClr val="000000"/>
                </a:solidFill>
                <a:latin typeface="Arial"/>
                <a:ea typeface="Arial"/>
                <a:cs typeface="Arial"/>
                <a:sym typeface="Arial"/>
              </a:rPr>
              <a:t>Restez en contact avec notre cabinet</a:t>
            </a:r>
            <a:endParaRPr b="1" i="0" sz="800" u="none" cap="none" strike="noStrike">
              <a:solidFill>
                <a:srgbClr val="000000"/>
              </a:solidFill>
              <a:latin typeface="Arial"/>
              <a:ea typeface="Arial"/>
              <a:cs typeface="Arial"/>
              <a:sym typeface="Arial"/>
            </a:endParaRPr>
          </a:p>
        </p:txBody>
      </p:sp>
      <p:sp>
        <p:nvSpPr>
          <p:cNvPr id="637" name="Google Shape;637;p30"/>
          <p:cNvSpPr txBox="1"/>
          <p:nvPr/>
        </p:nvSpPr>
        <p:spPr>
          <a:xfrm>
            <a:off x="2161362" y="4133400"/>
            <a:ext cx="1520100" cy="5541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b="1" i="0" lang="fr" sz="800" u="none" cap="none" strike="noStrike">
                <a:solidFill>
                  <a:srgbClr val="000000"/>
                </a:solidFill>
                <a:latin typeface="Arial"/>
                <a:ea typeface="Arial"/>
                <a:cs typeface="Arial"/>
                <a:sym typeface="Arial"/>
              </a:rPr>
              <a:t>Retrouvez tous les fichiers comptables de votre entreprise</a:t>
            </a:r>
            <a:endParaRPr b="1" i="0" sz="800" u="none" cap="none" strike="noStrike">
              <a:solidFill>
                <a:srgbClr val="000000"/>
              </a:solidFill>
              <a:latin typeface="Arial"/>
              <a:ea typeface="Arial"/>
              <a:cs typeface="Arial"/>
              <a:sym typeface="Arial"/>
            </a:endParaRPr>
          </a:p>
        </p:txBody>
      </p:sp>
      <p:sp>
        <p:nvSpPr>
          <p:cNvPr id="638" name="Google Shape;638;p30"/>
          <p:cNvSpPr txBox="1"/>
          <p:nvPr/>
        </p:nvSpPr>
        <p:spPr>
          <a:xfrm>
            <a:off x="3796525" y="4061075"/>
            <a:ext cx="1374600" cy="6057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1200"/>
              </a:spcBef>
              <a:spcAft>
                <a:spcPts val="1200"/>
              </a:spcAft>
              <a:buClr>
                <a:srgbClr val="000000"/>
              </a:buClr>
              <a:buSzPts val="800"/>
              <a:buFont typeface="Arial"/>
              <a:buNone/>
            </a:pPr>
            <a:r>
              <a:rPr b="1" i="0" lang="fr" sz="800" u="none" cap="none" strike="noStrike">
                <a:solidFill>
                  <a:srgbClr val="000000"/>
                </a:solidFill>
                <a:latin typeface="Arial"/>
                <a:ea typeface="Arial"/>
                <a:cs typeface="Arial"/>
                <a:sym typeface="Arial"/>
              </a:rPr>
              <a:t>Envoyez facilement vos </a:t>
            </a:r>
            <a:r>
              <a:rPr b="1" i="0" lang="fr" sz="800" u="none" cap="none" strike="noStrike">
                <a:solidFill>
                  <a:schemeClr val="dk1"/>
                </a:solidFill>
                <a:latin typeface="Arial"/>
                <a:ea typeface="Arial"/>
                <a:cs typeface="Arial"/>
                <a:sym typeface="Arial"/>
              </a:rPr>
              <a:t>pièces comptables</a:t>
            </a:r>
            <a:endParaRPr b="1" i="0" sz="800" u="none" cap="none" strike="noStrike">
              <a:solidFill>
                <a:srgbClr val="000000"/>
              </a:solidFill>
              <a:latin typeface="Arial"/>
              <a:ea typeface="Arial"/>
              <a:cs typeface="Arial"/>
              <a:sym typeface="Arial"/>
            </a:endParaRPr>
          </a:p>
        </p:txBody>
      </p:sp>
      <p:sp>
        <p:nvSpPr>
          <p:cNvPr id="639" name="Google Shape;639;p30"/>
          <p:cNvSpPr txBox="1"/>
          <p:nvPr/>
        </p:nvSpPr>
        <p:spPr>
          <a:xfrm>
            <a:off x="5308175" y="4061075"/>
            <a:ext cx="1565100" cy="5628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b="1" i="0" lang="fr" sz="800" u="none" cap="none" strike="noStrike">
                <a:solidFill>
                  <a:srgbClr val="000000"/>
                </a:solidFill>
                <a:latin typeface="Arial"/>
                <a:ea typeface="Arial"/>
                <a:cs typeface="Arial"/>
                <a:sym typeface="Arial"/>
              </a:rPr>
              <a:t>Gérez votre flux de documents sur votre mobile</a:t>
            </a:r>
            <a:endParaRPr b="1" i="0" sz="800" u="none" cap="none" strike="noStrike">
              <a:solidFill>
                <a:srgbClr val="000000"/>
              </a:solidFill>
              <a:latin typeface="Arial"/>
              <a:ea typeface="Arial"/>
              <a:cs typeface="Arial"/>
              <a:sym typeface="Arial"/>
            </a:endParaRPr>
          </a:p>
        </p:txBody>
      </p:sp>
      <p:sp>
        <p:nvSpPr>
          <p:cNvPr id="640" name="Google Shape;640;p30"/>
          <p:cNvSpPr txBox="1"/>
          <p:nvPr/>
        </p:nvSpPr>
        <p:spPr>
          <a:xfrm>
            <a:off x="6911000" y="4061075"/>
            <a:ext cx="1470900" cy="6057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b="1" i="0" lang="fr" sz="800" u="none" cap="none" strike="noStrike">
                <a:solidFill>
                  <a:srgbClr val="000000"/>
                </a:solidFill>
                <a:latin typeface="Arial"/>
                <a:ea typeface="Arial"/>
                <a:cs typeface="Arial"/>
                <a:sym typeface="Arial"/>
              </a:rPr>
              <a:t>Vérifiez tous vos comptes d'entreprise</a:t>
            </a:r>
            <a:endParaRPr b="1" i="0" sz="800" u="none" cap="none" strike="noStrike">
              <a:solidFill>
                <a:srgbClr val="000000"/>
              </a:solidFill>
              <a:latin typeface="Arial"/>
              <a:ea typeface="Arial"/>
              <a:cs typeface="Arial"/>
              <a:sym typeface="Arial"/>
            </a:endParaRPr>
          </a:p>
        </p:txBody>
      </p:sp>
      <p:sp>
        <p:nvSpPr>
          <p:cNvPr id="641" name="Google Shape;641;p30"/>
          <p:cNvSpPr txBox="1"/>
          <p:nvPr/>
        </p:nvSpPr>
        <p:spPr>
          <a:xfrm>
            <a:off x="47625" y="4809225"/>
            <a:ext cx="3862500" cy="283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1" lang="fr" sz="850" u="none" cap="none" strike="noStrike">
                <a:solidFill>
                  <a:schemeClr val="dk1"/>
                </a:solidFill>
                <a:latin typeface="Arial"/>
                <a:ea typeface="Arial"/>
                <a:cs typeface="Arial"/>
                <a:sym typeface="Arial"/>
              </a:rPr>
              <a:t>Téléchargez l’app sur </a:t>
            </a:r>
            <a:r>
              <a:rPr b="1" i="1" lang="fr" sz="850" u="sng" cap="none" strike="noStrike">
                <a:solidFill>
                  <a:schemeClr val="dk1"/>
                </a:solidFill>
                <a:latin typeface="Arial"/>
                <a:ea typeface="Arial"/>
                <a:cs typeface="Arial"/>
                <a:sym typeface="Arial"/>
                <a:hlinkClick r:id="rId9">
                  <a:extLst>
                    <a:ext uri="{A12FA001-AC4F-418D-AE19-62706E023703}">
                      <ahyp:hlinkClr val="tx"/>
                    </a:ext>
                  </a:extLst>
                </a:hlinkClick>
              </a:rPr>
              <a:t>Google Play</a:t>
            </a:r>
            <a:r>
              <a:rPr b="0" i="1" lang="fr" sz="850" u="none" cap="none" strike="noStrike">
                <a:solidFill>
                  <a:schemeClr val="dk1"/>
                </a:solidFill>
                <a:latin typeface="Arial"/>
                <a:ea typeface="Arial"/>
                <a:cs typeface="Arial"/>
                <a:sym typeface="Arial"/>
              </a:rPr>
              <a:t> ou </a:t>
            </a:r>
            <a:r>
              <a:rPr b="1" i="1" lang="fr" sz="850" u="sng" cap="none" strike="noStrike">
                <a:solidFill>
                  <a:schemeClr val="dk1"/>
                </a:solidFill>
                <a:latin typeface="Arial"/>
                <a:ea typeface="Arial"/>
                <a:cs typeface="Arial"/>
                <a:sym typeface="Arial"/>
                <a:hlinkClick r:id="rId10">
                  <a:extLst>
                    <a:ext uri="{A12FA001-AC4F-418D-AE19-62706E023703}">
                      <ahyp:hlinkClr val="tx"/>
                    </a:ext>
                  </a:extLst>
                </a:hlinkClick>
              </a:rPr>
              <a:t>l’App Store</a:t>
            </a:r>
            <a:endParaRPr b="1" i="1" sz="850" u="none" cap="none" strike="noStrike">
              <a:solidFill>
                <a:schemeClr val="dk1"/>
              </a:solidFill>
              <a:latin typeface="Arial"/>
              <a:ea typeface="Arial"/>
              <a:cs typeface="Arial"/>
              <a:sym typeface="Arial"/>
            </a:endParaRPr>
          </a:p>
        </p:txBody>
      </p:sp>
      <p:pic>
        <p:nvPicPr>
          <p:cNvPr id="642" name="Google Shape;642;p30">
            <a:hlinkClick r:id="rId11"/>
          </p:cNvPr>
          <p:cNvPicPr preferRelativeResize="0"/>
          <p:nvPr/>
        </p:nvPicPr>
        <p:blipFill rotWithShape="1">
          <a:blip r:embed="rId12">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3"/>
          <p:cNvSpPr/>
          <p:nvPr/>
        </p:nvSpPr>
        <p:spPr>
          <a:xfrm>
            <a:off x="0" y="3330325"/>
            <a:ext cx="6364500" cy="1813200"/>
          </a:xfrm>
          <a:prstGeom prst="rect">
            <a:avLst/>
          </a:prstGeom>
          <a:solidFill>
            <a:srgbClr val="F4B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3"/>
          <p:cNvSpPr txBox="1"/>
          <p:nvPr/>
        </p:nvSpPr>
        <p:spPr>
          <a:xfrm>
            <a:off x="440100" y="657550"/>
            <a:ext cx="6894000" cy="1597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4000"/>
              <a:buFont typeface="Arial"/>
              <a:buNone/>
            </a:pPr>
            <a:r>
              <a:rPr b="1" i="0" lang="fr" sz="4000" u="none" cap="none" strike="noStrike">
                <a:solidFill>
                  <a:schemeClr val="dk1"/>
                </a:solidFill>
                <a:latin typeface="Arial"/>
                <a:ea typeface="Arial"/>
                <a:cs typeface="Arial"/>
                <a:sym typeface="Arial"/>
              </a:rPr>
              <a:t>Piloter votre entreprise n’a jamais été aussi simple !</a:t>
            </a:r>
            <a:endParaRPr b="1" i="0" sz="40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3500"/>
              <a:buFont typeface="Arial"/>
              <a:buNone/>
            </a:pPr>
            <a:r>
              <a:t/>
            </a:r>
            <a:endParaRPr b="1" i="0" sz="3500" u="none" cap="none" strike="noStrike">
              <a:solidFill>
                <a:schemeClr val="dk1"/>
              </a:solidFill>
              <a:latin typeface="Arial"/>
              <a:ea typeface="Arial"/>
              <a:cs typeface="Arial"/>
              <a:sym typeface="Arial"/>
            </a:endParaRPr>
          </a:p>
        </p:txBody>
      </p:sp>
      <p:sp>
        <p:nvSpPr>
          <p:cNvPr id="95" name="Google Shape;95;p3"/>
          <p:cNvSpPr txBox="1"/>
          <p:nvPr/>
        </p:nvSpPr>
        <p:spPr>
          <a:xfrm>
            <a:off x="272400" y="3500200"/>
            <a:ext cx="6129300" cy="1597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0200"/>
              <a:buFont typeface="Arial"/>
              <a:buNone/>
            </a:pPr>
            <a:r>
              <a:rPr b="1" i="0" lang="fr" sz="10200" u="none" cap="none" strike="noStrike">
                <a:solidFill>
                  <a:schemeClr val="lt1"/>
                </a:solidFill>
                <a:latin typeface="Arial"/>
                <a:ea typeface="Arial"/>
                <a:cs typeface="Arial"/>
                <a:sym typeface="Arial"/>
              </a:rPr>
              <a:t>COMPTA</a:t>
            </a:r>
            <a:endParaRPr b="0" i="0" sz="10200" u="none" cap="none" strike="noStrike">
              <a:solidFill>
                <a:schemeClr val="lt1"/>
              </a:solidFill>
              <a:latin typeface="Arial"/>
              <a:ea typeface="Arial"/>
              <a:cs typeface="Arial"/>
              <a:sym typeface="Arial"/>
            </a:endParaRPr>
          </a:p>
        </p:txBody>
      </p:sp>
      <p:sp>
        <p:nvSpPr>
          <p:cNvPr id="96" name="Google Shape;96;p3"/>
          <p:cNvSpPr/>
          <p:nvPr/>
        </p:nvSpPr>
        <p:spPr>
          <a:xfrm>
            <a:off x="510650" y="2061438"/>
            <a:ext cx="851100" cy="44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3"/>
          <p:cNvSpPr/>
          <p:nvPr/>
        </p:nvSpPr>
        <p:spPr>
          <a:xfrm>
            <a:off x="0" y="783350"/>
            <a:ext cx="377400" cy="392100"/>
          </a:xfrm>
          <a:prstGeom prst="homePlate">
            <a:avLst>
              <a:gd fmla="val 50000" name="adj"/>
            </a:avLst>
          </a:prstGeom>
          <a:solidFill>
            <a:srgbClr val="F4B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4B41A"/>
              </a:solidFill>
              <a:latin typeface="Arial"/>
              <a:ea typeface="Arial"/>
              <a:cs typeface="Arial"/>
              <a:sym typeface="Arial"/>
            </a:endParaRPr>
          </a:p>
        </p:txBody>
      </p:sp>
      <p:pic>
        <p:nvPicPr>
          <p:cNvPr id="98" name="Google Shape;98;p3"/>
          <p:cNvPicPr preferRelativeResize="0"/>
          <p:nvPr/>
        </p:nvPicPr>
        <p:blipFill rotWithShape="1">
          <a:blip r:embed="rId3">
            <a:alphaModFix/>
          </a:blip>
          <a:srcRect b="0" l="0" r="0" t="0"/>
          <a:stretch/>
        </p:blipFill>
        <p:spPr>
          <a:xfrm>
            <a:off x="8247100" y="273151"/>
            <a:ext cx="612699" cy="562860"/>
          </a:xfrm>
          <a:prstGeom prst="rect">
            <a:avLst/>
          </a:prstGeom>
          <a:noFill/>
          <a:ln>
            <a:noFill/>
          </a:ln>
        </p:spPr>
      </p:pic>
      <p:sp>
        <p:nvSpPr>
          <p:cNvPr id="99" name="Google Shape;99;p3"/>
          <p:cNvSpPr txBox="1"/>
          <p:nvPr/>
        </p:nvSpPr>
        <p:spPr>
          <a:xfrm>
            <a:off x="453600" y="2255350"/>
            <a:ext cx="7575000" cy="406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0" i="0" lang="fr" sz="1600" u="none" cap="none" strike="noStrike">
                <a:solidFill>
                  <a:schemeClr val="dk1"/>
                </a:solidFill>
                <a:latin typeface="Arial"/>
                <a:ea typeface="Arial"/>
                <a:cs typeface="Arial"/>
                <a:sym typeface="Arial"/>
              </a:rPr>
              <a:t>Profitez d’un panel d’outils collaboratifs, au service de votre performance. </a:t>
            </a:r>
            <a:endParaRPr b="0" i="0" sz="100" u="none" cap="none" strike="noStrike">
              <a:solidFill>
                <a:schemeClr val="dk1"/>
              </a:solidFill>
              <a:latin typeface="Arial"/>
              <a:ea typeface="Arial"/>
              <a:cs typeface="Arial"/>
              <a:sym typeface="Arial"/>
            </a:endParaRPr>
          </a:p>
        </p:txBody>
      </p:sp>
      <p:pic>
        <p:nvPicPr>
          <p:cNvPr id="100" name="Google Shape;100;p3">
            <a:hlinkClick r:id="rId4"/>
          </p:cNvPr>
          <p:cNvPicPr preferRelativeResize="0"/>
          <p:nvPr/>
        </p:nvPicPr>
        <p:blipFill rotWithShape="1">
          <a:blip r:embed="rId5">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pic>
        <p:nvPicPr>
          <p:cNvPr id="647" name="Google Shape;647;p31"/>
          <p:cNvPicPr preferRelativeResize="0"/>
          <p:nvPr/>
        </p:nvPicPr>
        <p:blipFill rotWithShape="1">
          <a:blip r:embed="rId3">
            <a:alphaModFix/>
          </a:blip>
          <a:srcRect b="0" l="0" r="0" t="0"/>
          <a:stretch/>
        </p:blipFill>
        <p:spPr>
          <a:xfrm>
            <a:off x="8247100" y="273151"/>
            <a:ext cx="612699" cy="562860"/>
          </a:xfrm>
          <a:prstGeom prst="rect">
            <a:avLst/>
          </a:prstGeom>
          <a:noFill/>
          <a:ln>
            <a:noFill/>
          </a:ln>
        </p:spPr>
      </p:pic>
      <p:sp>
        <p:nvSpPr>
          <p:cNvPr id="648" name="Google Shape;648;p31"/>
          <p:cNvSpPr/>
          <p:nvPr/>
        </p:nvSpPr>
        <p:spPr>
          <a:xfrm>
            <a:off x="0" y="1512775"/>
            <a:ext cx="2941200" cy="426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31"/>
          <p:cNvSpPr txBox="1"/>
          <p:nvPr/>
        </p:nvSpPr>
        <p:spPr>
          <a:xfrm>
            <a:off x="153975" y="692325"/>
            <a:ext cx="7464600" cy="820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1" i="0" lang="fr" sz="2050" u="none" cap="none" strike="noStrike">
                <a:solidFill>
                  <a:schemeClr val="dk1"/>
                </a:solidFill>
                <a:latin typeface="Roboto"/>
                <a:ea typeface="Roboto"/>
                <a:cs typeface="Roboto"/>
                <a:sym typeface="Roboto"/>
              </a:rPr>
              <a:t>Visualisez facilement vos données et mesurez la performance de votre entreprise !</a:t>
            </a:r>
            <a:endParaRPr b="1" i="0" sz="2050" u="none" cap="none" strike="noStrike">
              <a:solidFill>
                <a:schemeClr val="dk1"/>
              </a:solidFill>
              <a:latin typeface="Arial"/>
              <a:ea typeface="Arial"/>
              <a:cs typeface="Arial"/>
              <a:sym typeface="Arial"/>
            </a:endParaRPr>
          </a:p>
        </p:txBody>
      </p:sp>
      <p:sp>
        <p:nvSpPr>
          <p:cNvPr id="650" name="Google Shape;650;p31"/>
          <p:cNvSpPr txBox="1"/>
          <p:nvPr/>
        </p:nvSpPr>
        <p:spPr>
          <a:xfrm>
            <a:off x="153975" y="370125"/>
            <a:ext cx="17646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400"/>
              <a:buFont typeface="Arial"/>
              <a:buNone/>
            </a:pPr>
            <a:r>
              <a:rPr b="1" i="0" lang="fr" sz="1400" u="none" cap="none" strike="noStrike">
                <a:solidFill>
                  <a:srgbClr val="93C47D"/>
                </a:solidFill>
                <a:latin typeface="Arial"/>
                <a:ea typeface="Arial"/>
                <a:cs typeface="Arial"/>
                <a:sym typeface="Arial"/>
              </a:rPr>
              <a:t>Dashboard by fulll</a:t>
            </a:r>
            <a:endParaRPr b="1" i="0" sz="1400" u="none" cap="none" strike="noStrike">
              <a:solidFill>
                <a:srgbClr val="93C47D"/>
              </a:solidFill>
              <a:latin typeface="Arial"/>
              <a:ea typeface="Arial"/>
              <a:cs typeface="Arial"/>
              <a:sym typeface="Arial"/>
            </a:endParaRPr>
          </a:p>
        </p:txBody>
      </p:sp>
      <p:sp>
        <p:nvSpPr>
          <p:cNvPr id="651" name="Google Shape;651;p31"/>
          <p:cNvSpPr txBox="1"/>
          <p:nvPr/>
        </p:nvSpPr>
        <p:spPr>
          <a:xfrm>
            <a:off x="1064925" y="4310963"/>
            <a:ext cx="1660500" cy="2712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1200"/>
              </a:spcBef>
              <a:spcAft>
                <a:spcPts val="1200"/>
              </a:spcAft>
              <a:buClr>
                <a:srgbClr val="000000"/>
              </a:buClr>
              <a:buSzPts val="800"/>
              <a:buFont typeface="Arial"/>
              <a:buNone/>
            </a:pPr>
            <a:r>
              <a:rPr b="1" i="0" lang="fr" sz="800" u="none" cap="none" strike="noStrike">
                <a:solidFill>
                  <a:srgbClr val="000000"/>
                </a:solidFill>
                <a:latin typeface="Arial"/>
                <a:ea typeface="Arial"/>
                <a:cs typeface="Arial"/>
                <a:sym typeface="Arial"/>
              </a:rPr>
              <a:t>Obtenez une vue d'ensemble de votre performance</a:t>
            </a:r>
            <a:endParaRPr b="1" i="0" sz="800" u="none" cap="none" strike="noStrike">
              <a:solidFill>
                <a:srgbClr val="000000"/>
              </a:solidFill>
              <a:latin typeface="Arial"/>
              <a:ea typeface="Arial"/>
              <a:cs typeface="Arial"/>
              <a:sym typeface="Arial"/>
            </a:endParaRPr>
          </a:p>
        </p:txBody>
      </p:sp>
      <p:sp>
        <p:nvSpPr>
          <p:cNvPr id="652" name="Google Shape;652;p31"/>
          <p:cNvSpPr txBox="1"/>
          <p:nvPr/>
        </p:nvSpPr>
        <p:spPr>
          <a:xfrm>
            <a:off x="2911048" y="4156527"/>
            <a:ext cx="1340700" cy="5802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1200"/>
              </a:spcBef>
              <a:spcAft>
                <a:spcPts val="1200"/>
              </a:spcAft>
              <a:buClr>
                <a:srgbClr val="000000"/>
              </a:buClr>
              <a:buSzPts val="800"/>
              <a:buFont typeface="Arial"/>
              <a:buNone/>
            </a:pPr>
            <a:r>
              <a:rPr b="1" i="0" lang="fr" sz="800" u="none" cap="none" strike="noStrike">
                <a:solidFill>
                  <a:srgbClr val="000000"/>
                </a:solidFill>
                <a:latin typeface="Arial"/>
                <a:ea typeface="Arial"/>
                <a:cs typeface="Arial"/>
                <a:sym typeface="Arial"/>
              </a:rPr>
              <a:t>Accédez à vos tableaux de bord personnalisés</a:t>
            </a:r>
            <a:endParaRPr b="1" i="0" sz="800" u="none" cap="none" strike="noStrike">
              <a:solidFill>
                <a:srgbClr val="000000"/>
              </a:solidFill>
              <a:latin typeface="Arial"/>
              <a:ea typeface="Arial"/>
              <a:cs typeface="Arial"/>
              <a:sym typeface="Arial"/>
            </a:endParaRPr>
          </a:p>
        </p:txBody>
      </p:sp>
      <p:sp>
        <p:nvSpPr>
          <p:cNvPr id="653" name="Google Shape;653;p31"/>
          <p:cNvSpPr txBox="1"/>
          <p:nvPr/>
        </p:nvSpPr>
        <p:spPr>
          <a:xfrm>
            <a:off x="4536466" y="4156527"/>
            <a:ext cx="1526400" cy="5802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1200"/>
              </a:spcBef>
              <a:spcAft>
                <a:spcPts val="1200"/>
              </a:spcAft>
              <a:buClr>
                <a:srgbClr val="000000"/>
              </a:buClr>
              <a:buSzPts val="800"/>
              <a:buFont typeface="Arial"/>
              <a:buNone/>
            </a:pPr>
            <a:r>
              <a:rPr b="1" i="0" lang="fr" sz="800" u="none" cap="none" strike="noStrike">
                <a:solidFill>
                  <a:srgbClr val="000000"/>
                </a:solidFill>
                <a:latin typeface="Arial"/>
                <a:ea typeface="Arial"/>
                <a:cs typeface="Arial"/>
                <a:sym typeface="Arial"/>
              </a:rPr>
              <a:t>Analysez vos tableaux et toutes vos données</a:t>
            </a:r>
            <a:endParaRPr b="1" i="0" sz="800" u="none" cap="none" strike="noStrike">
              <a:solidFill>
                <a:srgbClr val="000000"/>
              </a:solidFill>
              <a:latin typeface="Arial"/>
              <a:ea typeface="Arial"/>
              <a:cs typeface="Arial"/>
              <a:sym typeface="Arial"/>
            </a:endParaRPr>
          </a:p>
        </p:txBody>
      </p:sp>
      <p:sp>
        <p:nvSpPr>
          <p:cNvPr id="654" name="Google Shape;654;p31"/>
          <p:cNvSpPr txBox="1"/>
          <p:nvPr/>
        </p:nvSpPr>
        <p:spPr>
          <a:xfrm>
            <a:off x="6271652" y="4124778"/>
            <a:ext cx="1482600" cy="6504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b="1" i="0" lang="fr" sz="800" u="none" cap="none" strike="noStrike">
                <a:solidFill>
                  <a:srgbClr val="000000"/>
                </a:solidFill>
                <a:latin typeface="Arial"/>
                <a:ea typeface="Arial"/>
                <a:cs typeface="Arial"/>
                <a:sym typeface="Arial"/>
              </a:rPr>
              <a:t>Saisissez vos indicateurs depuis votre mobile</a:t>
            </a:r>
            <a:endParaRPr b="1" i="0" sz="800" u="none" cap="none" strike="noStrike">
              <a:solidFill>
                <a:srgbClr val="000000"/>
              </a:solidFill>
              <a:latin typeface="Arial"/>
              <a:ea typeface="Arial"/>
              <a:cs typeface="Arial"/>
              <a:sym typeface="Arial"/>
            </a:endParaRPr>
          </a:p>
        </p:txBody>
      </p:sp>
      <p:pic>
        <p:nvPicPr>
          <p:cNvPr id="655" name="Google Shape;655;p31"/>
          <p:cNvPicPr preferRelativeResize="0"/>
          <p:nvPr/>
        </p:nvPicPr>
        <p:blipFill rotWithShape="1">
          <a:blip r:embed="rId4">
            <a:alphaModFix/>
          </a:blip>
          <a:srcRect b="0" l="0" r="0" t="0"/>
          <a:stretch/>
        </p:blipFill>
        <p:spPr>
          <a:xfrm>
            <a:off x="4570618" y="1704860"/>
            <a:ext cx="1482511" cy="2588213"/>
          </a:xfrm>
          <a:prstGeom prst="rect">
            <a:avLst/>
          </a:prstGeom>
          <a:noFill/>
          <a:ln>
            <a:noFill/>
          </a:ln>
        </p:spPr>
      </p:pic>
      <p:pic>
        <p:nvPicPr>
          <p:cNvPr id="656" name="Google Shape;656;p31"/>
          <p:cNvPicPr preferRelativeResize="0"/>
          <p:nvPr/>
        </p:nvPicPr>
        <p:blipFill rotWithShape="1">
          <a:blip r:embed="rId5">
            <a:alphaModFix/>
          </a:blip>
          <a:srcRect b="0" l="0" r="0" t="0"/>
          <a:stretch/>
        </p:blipFill>
        <p:spPr>
          <a:xfrm>
            <a:off x="6279727" y="1666550"/>
            <a:ext cx="1526399" cy="2664787"/>
          </a:xfrm>
          <a:prstGeom prst="rect">
            <a:avLst/>
          </a:prstGeom>
          <a:noFill/>
          <a:ln>
            <a:noFill/>
          </a:ln>
        </p:spPr>
      </p:pic>
      <p:pic>
        <p:nvPicPr>
          <p:cNvPr id="657" name="Google Shape;657;p31"/>
          <p:cNvPicPr preferRelativeResize="0"/>
          <p:nvPr/>
        </p:nvPicPr>
        <p:blipFill rotWithShape="1">
          <a:blip r:embed="rId6">
            <a:alphaModFix/>
          </a:blip>
          <a:srcRect b="0" l="0" r="0" t="0"/>
          <a:stretch/>
        </p:blipFill>
        <p:spPr>
          <a:xfrm>
            <a:off x="2853231" y="1704860"/>
            <a:ext cx="1482511" cy="2588174"/>
          </a:xfrm>
          <a:prstGeom prst="rect">
            <a:avLst/>
          </a:prstGeom>
          <a:noFill/>
          <a:ln>
            <a:noFill/>
          </a:ln>
        </p:spPr>
      </p:pic>
      <p:pic>
        <p:nvPicPr>
          <p:cNvPr id="658" name="Google Shape;658;p31"/>
          <p:cNvPicPr preferRelativeResize="0"/>
          <p:nvPr/>
        </p:nvPicPr>
        <p:blipFill rotWithShape="1">
          <a:blip r:embed="rId7">
            <a:alphaModFix/>
          </a:blip>
          <a:srcRect b="0" l="0" r="0" t="0"/>
          <a:stretch/>
        </p:blipFill>
        <p:spPr>
          <a:xfrm>
            <a:off x="1161945" y="1704859"/>
            <a:ext cx="1482511" cy="2588174"/>
          </a:xfrm>
          <a:prstGeom prst="rect">
            <a:avLst/>
          </a:prstGeom>
          <a:noFill/>
          <a:ln>
            <a:noFill/>
          </a:ln>
        </p:spPr>
      </p:pic>
      <p:sp>
        <p:nvSpPr>
          <p:cNvPr id="659" name="Google Shape;659;p31"/>
          <p:cNvSpPr txBox="1"/>
          <p:nvPr/>
        </p:nvSpPr>
        <p:spPr>
          <a:xfrm>
            <a:off x="47625" y="4809225"/>
            <a:ext cx="3862500" cy="283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1" lang="fr" sz="850" u="none" cap="none" strike="noStrike">
                <a:solidFill>
                  <a:schemeClr val="dk1"/>
                </a:solidFill>
                <a:latin typeface="Arial"/>
                <a:ea typeface="Arial"/>
                <a:cs typeface="Arial"/>
                <a:sym typeface="Arial"/>
              </a:rPr>
              <a:t>Téléchargez l’app sur </a:t>
            </a:r>
            <a:r>
              <a:rPr b="1" i="1" lang="fr" sz="850" u="sng" cap="none" strike="noStrike">
                <a:solidFill>
                  <a:schemeClr val="dk1"/>
                </a:solidFill>
                <a:latin typeface="Arial"/>
                <a:ea typeface="Arial"/>
                <a:cs typeface="Arial"/>
                <a:sym typeface="Arial"/>
                <a:hlinkClick r:id="rId8">
                  <a:extLst>
                    <a:ext uri="{A12FA001-AC4F-418D-AE19-62706E023703}">
                      <ahyp:hlinkClr val="tx"/>
                    </a:ext>
                  </a:extLst>
                </a:hlinkClick>
              </a:rPr>
              <a:t>Google Play</a:t>
            </a:r>
            <a:r>
              <a:rPr b="0" i="1" lang="fr" sz="850" u="none" cap="none" strike="noStrike">
                <a:solidFill>
                  <a:schemeClr val="dk1"/>
                </a:solidFill>
                <a:latin typeface="Arial"/>
                <a:ea typeface="Arial"/>
                <a:cs typeface="Arial"/>
                <a:sym typeface="Arial"/>
              </a:rPr>
              <a:t> ou </a:t>
            </a:r>
            <a:r>
              <a:rPr b="1" i="1" lang="fr" sz="850" u="sng" cap="none" strike="noStrike">
                <a:solidFill>
                  <a:schemeClr val="dk1"/>
                </a:solidFill>
                <a:latin typeface="Arial"/>
                <a:ea typeface="Arial"/>
                <a:cs typeface="Arial"/>
                <a:sym typeface="Arial"/>
                <a:hlinkClick r:id="rId9">
                  <a:extLst>
                    <a:ext uri="{A12FA001-AC4F-418D-AE19-62706E023703}">
                      <ahyp:hlinkClr val="tx"/>
                    </a:ext>
                  </a:extLst>
                </a:hlinkClick>
              </a:rPr>
              <a:t>l’App Store</a:t>
            </a:r>
            <a:endParaRPr b="1" i="1" sz="850" u="none" cap="none" strike="noStrike">
              <a:solidFill>
                <a:schemeClr val="dk1"/>
              </a:solidFill>
              <a:latin typeface="Arial"/>
              <a:ea typeface="Arial"/>
              <a:cs typeface="Arial"/>
              <a:sym typeface="Arial"/>
            </a:endParaRPr>
          </a:p>
        </p:txBody>
      </p:sp>
      <p:pic>
        <p:nvPicPr>
          <p:cNvPr id="660" name="Google Shape;660;p31">
            <a:hlinkClick r:id="rId10"/>
          </p:cNvPr>
          <p:cNvPicPr preferRelativeResize="0"/>
          <p:nvPr/>
        </p:nvPicPr>
        <p:blipFill rotWithShape="1">
          <a:blip r:embed="rId11">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pic>
        <p:nvPicPr>
          <p:cNvPr id="665" name="Google Shape;665;p32"/>
          <p:cNvPicPr preferRelativeResize="0"/>
          <p:nvPr/>
        </p:nvPicPr>
        <p:blipFill rotWithShape="1">
          <a:blip r:embed="rId3">
            <a:alphaModFix/>
          </a:blip>
          <a:srcRect b="0" l="0" r="0" t="0"/>
          <a:stretch/>
        </p:blipFill>
        <p:spPr>
          <a:xfrm>
            <a:off x="8247100" y="273151"/>
            <a:ext cx="612699" cy="562860"/>
          </a:xfrm>
          <a:prstGeom prst="rect">
            <a:avLst/>
          </a:prstGeom>
          <a:noFill/>
          <a:ln>
            <a:noFill/>
          </a:ln>
        </p:spPr>
      </p:pic>
      <p:sp>
        <p:nvSpPr>
          <p:cNvPr id="666" name="Google Shape;666;p32"/>
          <p:cNvSpPr txBox="1"/>
          <p:nvPr/>
        </p:nvSpPr>
        <p:spPr>
          <a:xfrm>
            <a:off x="7477275" y="4763700"/>
            <a:ext cx="773400" cy="1731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850"/>
              <a:buFont typeface="Arial"/>
              <a:buNone/>
            </a:pPr>
            <a:r>
              <a:rPr b="0" i="0" lang="fr" sz="850" u="none" cap="none" strike="noStrike">
                <a:solidFill>
                  <a:srgbClr val="272C35"/>
                </a:solidFill>
                <a:latin typeface="Arial"/>
                <a:ea typeface="Arial"/>
                <a:cs typeface="Arial"/>
                <a:sym typeface="Arial"/>
              </a:rPr>
              <a:t>Powered by</a:t>
            </a:r>
            <a:endParaRPr b="0" i="0" sz="850" u="none" cap="none" strike="noStrike">
              <a:solidFill>
                <a:srgbClr val="000000"/>
              </a:solidFill>
              <a:latin typeface="Arial"/>
              <a:ea typeface="Arial"/>
              <a:cs typeface="Arial"/>
              <a:sym typeface="Arial"/>
            </a:endParaRPr>
          </a:p>
        </p:txBody>
      </p:sp>
      <p:sp>
        <p:nvSpPr>
          <p:cNvPr id="667" name="Google Shape;667;p32"/>
          <p:cNvSpPr/>
          <p:nvPr/>
        </p:nvSpPr>
        <p:spPr>
          <a:xfrm>
            <a:off x="8625400" y="4812950"/>
            <a:ext cx="14400" cy="1272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32"/>
          <p:cNvSpPr txBox="1"/>
          <p:nvPr/>
        </p:nvSpPr>
        <p:spPr>
          <a:xfrm>
            <a:off x="8606725" y="4775163"/>
            <a:ext cx="455400" cy="1272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850"/>
              <a:buFont typeface="Arial"/>
              <a:buNone/>
            </a:pPr>
            <a:r>
              <a:rPr b="0" i="0" lang="fr" sz="850" u="none" cap="none" strike="noStrike">
                <a:solidFill>
                  <a:srgbClr val="272C35"/>
                </a:solidFill>
                <a:latin typeface="Arial"/>
                <a:ea typeface="Arial"/>
                <a:cs typeface="Arial"/>
                <a:sym typeface="Arial"/>
              </a:rPr>
              <a:t>fulll.fr</a:t>
            </a:r>
            <a:endParaRPr b="0" i="0" sz="850" u="none" cap="none" strike="noStrike">
              <a:solidFill>
                <a:srgbClr val="000000"/>
              </a:solidFill>
              <a:latin typeface="Arial"/>
              <a:ea typeface="Arial"/>
              <a:cs typeface="Arial"/>
              <a:sym typeface="Arial"/>
            </a:endParaRPr>
          </a:p>
        </p:txBody>
      </p:sp>
      <p:pic>
        <p:nvPicPr>
          <p:cNvPr id="669" name="Google Shape;669;p32"/>
          <p:cNvPicPr preferRelativeResize="0"/>
          <p:nvPr/>
        </p:nvPicPr>
        <p:blipFill rotWithShape="1">
          <a:blip r:embed="rId4">
            <a:alphaModFix/>
          </a:blip>
          <a:srcRect b="0" l="0" r="0" t="0"/>
          <a:stretch/>
        </p:blipFill>
        <p:spPr>
          <a:xfrm>
            <a:off x="8151325" y="4763717"/>
            <a:ext cx="455401" cy="225671"/>
          </a:xfrm>
          <a:prstGeom prst="rect">
            <a:avLst/>
          </a:prstGeom>
          <a:noFill/>
          <a:ln>
            <a:noFill/>
          </a:ln>
        </p:spPr>
      </p:pic>
      <p:sp>
        <p:nvSpPr>
          <p:cNvPr id="670" name="Google Shape;670;p32"/>
          <p:cNvSpPr/>
          <p:nvPr/>
        </p:nvSpPr>
        <p:spPr>
          <a:xfrm>
            <a:off x="0" y="1251150"/>
            <a:ext cx="2941200" cy="426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32"/>
          <p:cNvSpPr txBox="1"/>
          <p:nvPr/>
        </p:nvSpPr>
        <p:spPr>
          <a:xfrm>
            <a:off x="153975" y="692325"/>
            <a:ext cx="7738500" cy="460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1" i="0" lang="fr" sz="2050" u="none" cap="none" strike="noStrike">
                <a:solidFill>
                  <a:schemeClr val="dk1"/>
                </a:solidFill>
                <a:latin typeface="Arial"/>
                <a:ea typeface="Arial"/>
                <a:cs typeface="Arial"/>
                <a:sym typeface="Arial"/>
              </a:rPr>
              <a:t>Gérez votre facturation en quelques clics ! </a:t>
            </a:r>
            <a:endParaRPr b="1" i="0" sz="2050" u="none" cap="none" strike="noStrike">
              <a:solidFill>
                <a:schemeClr val="dk1"/>
              </a:solidFill>
              <a:latin typeface="Arial"/>
              <a:ea typeface="Arial"/>
              <a:cs typeface="Arial"/>
              <a:sym typeface="Arial"/>
            </a:endParaRPr>
          </a:p>
        </p:txBody>
      </p:sp>
      <p:sp>
        <p:nvSpPr>
          <p:cNvPr id="672" name="Google Shape;672;p32"/>
          <p:cNvSpPr txBox="1"/>
          <p:nvPr/>
        </p:nvSpPr>
        <p:spPr>
          <a:xfrm>
            <a:off x="153975" y="370125"/>
            <a:ext cx="30306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400"/>
              <a:buFont typeface="Arial"/>
              <a:buNone/>
            </a:pPr>
            <a:r>
              <a:rPr b="1" i="0" lang="fr" sz="1400" u="none" cap="none" strike="noStrike">
                <a:solidFill>
                  <a:srgbClr val="93C47D"/>
                </a:solidFill>
                <a:latin typeface="Arial"/>
                <a:ea typeface="Arial"/>
                <a:cs typeface="Arial"/>
                <a:sym typeface="Arial"/>
              </a:rPr>
              <a:t>Fact by fulll</a:t>
            </a:r>
            <a:endParaRPr b="1" i="0" sz="1400" u="none" cap="none" strike="noStrike">
              <a:solidFill>
                <a:srgbClr val="93C47D"/>
              </a:solidFill>
              <a:latin typeface="Arial"/>
              <a:ea typeface="Arial"/>
              <a:cs typeface="Arial"/>
              <a:sym typeface="Arial"/>
            </a:endParaRPr>
          </a:p>
        </p:txBody>
      </p:sp>
      <p:sp>
        <p:nvSpPr>
          <p:cNvPr id="673" name="Google Shape;673;p32"/>
          <p:cNvSpPr txBox="1"/>
          <p:nvPr/>
        </p:nvSpPr>
        <p:spPr>
          <a:xfrm>
            <a:off x="921836" y="4356170"/>
            <a:ext cx="1494900" cy="2760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1200"/>
              </a:spcBef>
              <a:spcAft>
                <a:spcPts val="1200"/>
              </a:spcAft>
              <a:buClr>
                <a:srgbClr val="000000"/>
              </a:buClr>
              <a:buSzPts val="800"/>
              <a:buFont typeface="Arial"/>
              <a:buNone/>
            </a:pPr>
            <a:r>
              <a:rPr b="1" i="0" lang="fr" sz="800" u="none" cap="none" strike="noStrike">
                <a:solidFill>
                  <a:srgbClr val="000000"/>
                </a:solidFill>
                <a:latin typeface="Arial"/>
                <a:ea typeface="Arial"/>
                <a:cs typeface="Arial"/>
                <a:sym typeface="Arial"/>
              </a:rPr>
              <a:t>Obtenez une vision globale de votre activité</a:t>
            </a:r>
            <a:endParaRPr b="1" i="0" sz="800" u="none" cap="none" strike="noStrike">
              <a:solidFill>
                <a:srgbClr val="000000"/>
              </a:solidFill>
              <a:latin typeface="Arial"/>
              <a:ea typeface="Arial"/>
              <a:cs typeface="Arial"/>
              <a:sym typeface="Arial"/>
            </a:endParaRPr>
          </a:p>
        </p:txBody>
      </p:sp>
      <p:sp>
        <p:nvSpPr>
          <p:cNvPr id="674" name="Google Shape;674;p32"/>
          <p:cNvSpPr txBox="1"/>
          <p:nvPr/>
        </p:nvSpPr>
        <p:spPr>
          <a:xfrm>
            <a:off x="2670892" y="4168294"/>
            <a:ext cx="1674300" cy="630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1200"/>
              </a:spcBef>
              <a:spcAft>
                <a:spcPts val="1200"/>
              </a:spcAft>
              <a:buClr>
                <a:srgbClr val="000000"/>
              </a:buClr>
              <a:buSzPts val="800"/>
              <a:buFont typeface="Arial"/>
              <a:buNone/>
            </a:pPr>
            <a:r>
              <a:rPr b="1" i="0" lang="fr" sz="800" u="none" cap="none" strike="noStrike">
                <a:solidFill>
                  <a:srgbClr val="000000"/>
                </a:solidFill>
                <a:latin typeface="Arial"/>
                <a:ea typeface="Arial"/>
                <a:cs typeface="Arial"/>
                <a:sym typeface="Arial"/>
              </a:rPr>
              <a:t>L'ensemble de vos documents accessibles en un clic</a:t>
            </a:r>
            <a:endParaRPr b="1" i="0" sz="800" u="none" cap="none" strike="noStrike">
              <a:solidFill>
                <a:srgbClr val="000000"/>
              </a:solidFill>
              <a:latin typeface="Arial"/>
              <a:ea typeface="Arial"/>
              <a:cs typeface="Arial"/>
              <a:sym typeface="Arial"/>
            </a:endParaRPr>
          </a:p>
        </p:txBody>
      </p:sp>
      <p:sp>
        <p:nvSpPr>
          <p:cNvPr id="675" name="Google Shape;675;p32"/>
          <p:cNvSpPr txBox="1"/>
          <p:nvPr/>
        </p:nvSpPr>
        <p:spPr>
          <a:xfrm>
            <a:off x="4518072" y="4198976"/>
            <a:ext cx="1539000" cy="5904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1200"/>
              </a:spcBef>
              <a:spcAft>
                <a:spcPts val="1200"/>
              </a:spcAft>
              <a:buClr>
                <a:srgbClr val="000000"/>
              </a:buClr>
              <a:buSzPts val="800"/>
              <a:buFont typeface="Arial"/>
              <a:buNone/>
            </a:pPr>
            <a:r>
              <a:rPr b="1" i="0" lang="fr" sz="800" u="none" cap="none" strike="noStrike">
                <a:solidFill>
                  <a:srgbClr val="000000"/>
                </a:solidFill>
                <a:latin typeface="Arial"/>
                <a:ea typeface="Arial"/>
                <a:cs typeface="Arial"/>
                <a:sym typeface="Arial"/>
              </a:rPr>
              <a:t>Créez et éditez vos factures &amp; devis sur mobile</a:t>
            </a:r>
            <a:endParaRPr b="1" i="0" sz="800" u="none" cap="none" strike="noStrike">
              <a:solidFill>
                <a:srgbClr val="000000"/>
              </a:solidFill>
              <a:latin typeface="Arial"/>
              <a:ea typeface="Arial"/>
              <a:cs typeface="Arial"/>
              <a:sym typeface="Arial"/>
            </a:endParaRPr>
          </a:p>
        </p:txBody>
      </p:sp>
      <p:sp>
        <p:nvSpPr>
          <p:cNvPr id="676" name="Google Shape;676;p32"/>
          <p:cNvSpPr txBox="1"/>
          <p:nvPr/>
        </p:nvSpPr>
        <p:spPr>
          <a:xfrm>
            <a:off x="6329902" y="4163130"/>
            <a:ext cx="1494900" cy="6621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1200"/>
              </a:spcBef>
              <a:spcAft>
                <a:spcPts val="1200"/>
              </a:spcAft>
              <a:buClr>
                <a:srgbClr val="000000"/>
              </a:buClr>
              <a:buSzPts val="800"/>
              <a:buFont typeface="Arial"/>
              <a:buNone/>
            </a:pPr>
            <a:r>
              <a:rPr b="1" i="0" lang="fr" sz="800" u="none" cap="none" strike="noStrike">
                <a:solidFill>
                  <a:srgbClr val="000000"/>
                </a:solidFill>
                <a:latin typeface="Arial"/>
                <a:ea typeface="Arial"/>
                <a:cs typeface="Arial"/>
                <a:sym typeface="Arial"/>
              </a:rPr>
              <a:t>Gérez vos encaissements &amp; vos clients</a:t>
            </a:r>
            <a:endParaRPr b="1" i="0" sz="800" u="none" cap="none" strike="noStrike">
              <a:solidFill>
                <a:srgbClr val="000000"/>
              </a:solidFill>
              <a:latin typeface="Arial"/>
              <a:ea typeface="Arial"/>
              <a:cs typeface="Arial"/>
              <a:sym typeface="Arial"/>
            </a:endParaRPr>
          </a:p>
        </p:txBody>
      </p:sp>
      <p:pic>
        <p:nvPicPr>
          <p:cNvPr id="677" name="Google Shape;677;p32"/>
          <p:cNvPicPr preferRelativeResize="0"/>
          <p:nvPr/>
        </p:nvPicPr>
        <p:blipFill rotWithShape="1">
          <a:blip r:embed="rId5">
            <a:alphaModFix/>
          </a:blip>
          <a:srcRect b="0" l="0" r="0" t="0"/>
          <a:stretch/>
        </p:blipFill>
        <p:spPr>
          <a:xfrm>
            <a:off x="6229962" y="1392063"/>
            <a:ext cx="1694763" cy="2985922"/>
          </a:xfrm>
          <a:prstGeom prst="rect">
            <a:avLst/>
          </a:prstGeom>
          <a:noFill/>
          <a:ln>
            <a:noFill/>
          </a:ln>
        </p:spPr>
      </p:pic>
      <p:pic>
        <p:nvPicPr>
          <p:cNvPr id="678" name="Google Shape;678;p32"/>
          <p:cNvPicPr preferRelativeResize="0"/>
          <p:nvPr/>
        </p:nvPicPr>
        <p:blipFill rotWithShape="1">
          <a:blip r:embed="rId6">
            <a:alphaModFix/>
          </a:blip>
          <a:srcRect b="0" l="0" r="0" t="0"/>
          <a:stretch/>
        </p:blipFill>
        <p:spPr>
          <a:xfrm>
            <a:off x="4441187" y="1392063"/>
            <a:ext cx="1694774" cy="2985965"/>
          </a:xfrm>
          <a:prstGeom prst="rect">
            <a:avLst/>
          </a:prstGeom>
          <a:noFill/>
          <a:ln>
            <a:noFill/>
          </a:ln>
        </p:spPr>
      </p:pic>
      <p:pic>
        <p:nvPicPr>
          <p:cNvPr id="679" name="Google Shape;679;p32"/>
          <p:cNvPicPr preferRelativeResize="0"/>
          <p:nvPr/>
        </p:nvPicPr>
        <p:blipFill rotWithShape="1">
          <a:blip r:embed="rId7">
            <a:alphaModFix/>
          </a:blip>
          <a:srcRect b="0" l="0" r="0" t="0"/>
          <a:stretch/>
        </p:blipFill>
        <p:spPr>
          <a:xfrm>
            <a:off x="900650" y="1428148"/>
            <a:ext cx="1674270" cy="2949835"/>
          </a:xfrm>
          <a:prstGeom prst="rect">
            <a:avLst/>
          </a:prstGeom>
          <a:noFill/>
          <a:ln>
            <a:noFill/>
          </a:ln>
        </p:spPr>
      </p:pic>
      <p:pic>
        <p:nvPicPr>
          <p:cNvPr id="680" name="Google Shape;680;p32"/>
          <p:cNvPicPr preferRelativeResize="0"/>
          <p:nvPr/>
        </p:nvPicPr>
        <p:blipFill rotWithShape="1">
          <a:blip r:embed="rId8">
            <a:alphaModFix/>
          </a:blip>
          <a:srcRect b="0" l="0" r="0" t="0"/>
          <a:stretch/>
        </p:blipFill>
        <p:spPr>
          <a:xfrm>
            <a:off x="2660662" y="1392063"/>
            <a:ext cx="1694774" cy="2985936"/>
          </a:xfrm>
          <a:prstGeom prst="rect">
            <a:avLst/>
          </a:prstGeom>
          <a:noFill/>
          <a:ln>
            <a:noFill/>
          </a:ln>
        </p:spPr>
      </p:pic>
      <p:sp>
        <p:nvSpPr>
          <p:cNvPr id="681" name="Google Shape;681;p32"/>
          <p:cNvSpPr txBox="1"/>
          <p:nvPr/>
        </p:nvSpPr>
        <p:spPr>
          <a:xfrm>
            <a:off x="47625" y="4809225"/>
            <a:ext cx="3862500" cy="283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1" lang="fr" sz="850" u="none" cap="none" strike="noStrike">
                <a:solidFill>
                  <a:schemeClr val="dk1"/>
                </a:solidFill>
                <a:latin typeface="Arial"/>
                <a:ea typeface="Arial"/>
                <a:cs typeface="Arial"/>
                <a:sym typeface="Arial"/>
              </a:rPr>
              <a:t>Téléchargez l’app sur </a:t>
            </a:r>
            <a:r>
              <a:rPr b="1" i="1" lang="fr" sz="850" u="sng" cap="none" strike="noStrike">
                <a:solidFill>
                  <a:schemeClr val="dk1"/>
                </a:solidFill>
                <a:latin typeface="Arial"/>
                <a:ea typeface="Arial"/>
                <a:cs typeface="Arial"/>
                <a:sym typeface="Arial"/>
                <a:hlinkClick r:id="rId9">
                  <a:extLst>
                    <a:ext uri="{A12FA001-AC4F-418D-AE19-62706E023703}">
                      <ahyp:hlinkClr val="tx"/>
                    </a:ext>
                  </a:extLst>
                </a:hlinkClick>
              </a:rPr>
              <a:t>Google Play</a:t>
            </a:r>
            <a:r>
              <a:rPr b="0" i="1" lang="fr" sz="850" u="none" cap="none" strike="noStrike">
                <a:solidFill>
                  <a:schemeClr val="dk1"/>
                </a:solidFill>
                <a:latin typeface="Arial"/>
                <a:ea typeface="Arial"/>
                <a:cs typeface="Arial"/>
                <a:sym typeface="Arial"/>
              </a:rPr>
              <a:t> ou </a:t>
            </a:r>
            <a:r>
              <a:rPr b="1" i="1" lang="fr" sz="850" u="sng" cap="none" strike="noStrike">
                <a:solidFill>
                  <a:schemeClr val="dk1"/>
                </a:solidFill>
                <a:latin typeface="Arial"/>
                <a:ea typeface="Arial"/>
                <a:cs typeface="Arial"/>
                <a:sym typeface="Arial"/>
                <a:hlinkClick r:id="rId10">
                  <a:extLst>
                    <a:ext uri="{A12FA001-AC4F-418D-AE19-62706E023703}">
                      <ahyp:hlinkClr val="tx"/>
                    </a:ext>
                  </a:extLst>
                </a:hlinkClick>
              </a:rPr>
              <a:t>l’App Store</a:t>
            </a:r>
            <a:endParaRPr b="1" i="1" sz="85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33"/>
          <p:cNvSpPr/>
          <p:nvPr/>
        </p:nvSpPr>
        <p:spPr>
          <a:xfrm>
            <a:off x="0" y="0"/>
            <a:ext cx="9801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33"/>
          <p:cNvSpPr txBox="1"/>
          <p:nvPr/>
        </p:nvSpPr>
        <p:spPr>
          <a:xfrm>
            <a:off x="2853659" y="3952525"/>
            <a:ext cx="5054700" cy="201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300"/>
              <a:buFont typeface="Arial"/>
              <a:buNone/>
            </a:pPr>
            <a:r>
              <a:rPr b="1" i="0" lang="fr" sz="1000" u="none" cap="none" strike="noStrike">
                <a:solidFill>
                  <a:schemeClr val="dk1"/>
                </a:solidFill>
                <a:latin typeface="Arial"/>
                <a:ea typeface="Arial"/>
                <a:cs typeface="Arial"/>
                <a:sym typeface="Arial"/>
              </a:rPr>
              <a:t>Votre contact :</a:t>
            </a:r>
            <a:r>
              <a:rPr b="0" i="0" lang="fr" sz="1000" u="none" cap="none" strike="noStrike">
                <a:solidFill>
                  <a:schemeClr val="dk1"/>
                </a:solidFill>
                <a:latin typeface="Calibri"/>
                <a:ea typeface="Calibri"/>
                <a:cs typeface="Calibri"/>
                <a:sym typeface="Calibri"/>
              </a:rPr>
              <a:t> </a:t>
            </a:r>
            <a:r>
              <a:rPr b="0" i="0" lang="fr" sz="1000" u="none" cap="none" strike="noStrike">
                <a:solidFill>
                  <a:schemeClr val="dk1"/>
                </a:solidFill>
                <a:latin typeface="Arial"/>
                <a:ea typeface="Arial"/>
                <a:cs typeface="Arial"/>
                <a:sym typeface="Arial"/>
              </a:rPr>
              <a:t>Mme/M. NOM du collaborateur I 00.00.00.00.00 I email@email.com</a:t>
            </a:r>
            <a:endParaRPr b="0" i="0" sz="10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3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850"/>
              <a:buFont typeface="Arial"/>
              <a:buNone/>
            </a:pPr>
            <a:r>
              <a:t/>
            </a:r>
            <a:endParaRPr b="0" i="0" sz="850" u="none" cap="none" strike="noStrike">
              <a:solidFill>
                <a:srgbClr val="272C35"/>
              </a:solidFill>
              <a:latin typeface="Arial"/>
              <a:ea typeface="Arial"/>
              <a:cs typeface="Arial"/>
              <a:sym typeface="Arial"/>
            </a:endParaRPr>
          </a:p>
        </p:txBody>
      </p:sp>
      <p:pic>
        <p:nvPicPr>
          <p:cNvPr id="688" name="Google Shape;688;p33"/>
          <p:cNvPicPr preferRelativeResize="0"/>
          <p:nvPr/>
        </p:nvPicPr>
        <p:blipFill rotWithShape="1">
          <a:blip r:embed="rId3">
            <a:alphaModFix/>
          </a:blip>
          <a:srcRect b="0" l="0" r="0" t="0"/>
          <a:stretch/>
        </p:blipFill>
        <p:spPr>
          <a:xfrm>
            <a:off x="2622115" y="3951950"/>
            <a:ext cx="259625" cy="259625"/>
          </a:xfrm>
          <a:prstGeom prst="rect">
            <a:avLst/>
          </a:prstGeom>
          <a:noFill/>
          <a:ln>
            <a:noFill/>
          </a:ln>
        </p:spPr>
      </p:pic>
      <p:pic>
        <p:nvPicPr>
          <p:cNvPr id="689" name="Google Shape;689;p33"/>
          <p:cNvPicPr preferRelativeResize="0"/>
          <p:nvPr/>
        </p:nvPicPr>
        <p:blipFill rotWithShape="1">
          <a:blip r:embed="rId4">
            <a:alphaModFix/>
          </a:blip>
          <a:srcRect b="0" l="0" r="0" t="0"/>
          <a:stretch/>
        </p:blipFill>
        <p:spPr>
          <a:xfrm>
            <a:off x="3663551" y="1086075"/>
            <a:ext cx="2746175" cy="2522725"/>
          </a:xfrm>
          <a:prstGeom prst="rect">
            <a:avLst/>
          </a:prstGeom>
          <a:noFill/>
          <a:ln>
            <a:noFill/>
          </a:ln>
        </p:spPr>
      </p:pic>
      <p:pic>
        <p:nvPicPr>
          <p:cNvPr id="690" name="Google Shape;690;p33">
            <a:hlinkClick r:id="rId5"/>
          </p:cNvPr>
          <p:cNvPicPr preferRelativeResize="0"/>
          <p:nvPr/>
        </p:nvPicPr>
        <p:blipFill rotWithShape="1">
          <a:blip r:embed="rId6">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p:nvPr/>
        </p:nvSpPr>
        <p:spPr>
          <a:xfrm>
            <a:off x="2181283" y="3440098"/>
            <a:ext cx="2410500" cy="8478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p:txBody>
      </p:sp>
      <p:sp>
        <p:nvSpPr>
          <p:cNvPr id="106" name="Google Shape;106;p4"/>
          <p:cNvSpPr/>
          <p:nvPr/>
        </p:nvSpPr>
        <p:spPr>
          <a:xfrm>
            <a:off x="0" y="0"/>
            <a:ext cx="605400" cy="5143500"/>
          </a:xfrm>
          <a:prstGeom prst="rect">
            <a:avLst/>
          </a:prstGeom>
          <a:solidFill>
            <a:srgbClr val="F4B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4"/>
          <p:cNvSpPr/>
          <p:nvPr/>
        </p:nvSpPr>
        <p:spPr>
          <a:xfrm>
            <a:off x="1111850" y="1898374"/>
            <a:ext cx="2410500" cy="8478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08" name="Google Shape;108;p4"/>
          <p:cNvSpPr txBox="1"/>
          <p:nvPr/>
        </p:nvSpPr>
        <p:spPr>
          <a:xfrm>
            <a:off x="1329820" y="1967243"/>
            <a:ext cx="946500" cy="181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200"/>
              <a:buFont typeface="Arial"/>
              <a:buNone/>
            </a:pPr>
            <a:r>
              <a:rPr b="1" i="0" lang="fr" sz="1200" u="none" cap="none" strike="noStrike">
                <a:solidFill>
                  <a:schemeClr val="dk1"/>
                </a:solidFill>
                <a:latin typeface="Arial"/>
                <a:ea typeface="Arial"/>
                <a:cs typeface="Arial"/>
                <a:sym typeface="Arial"/>
              </a:rPr>
              <a:t>fulll scan</a:t>
            </a:r>
            <a:endParaRPr b="1" i="0" sz="1200" u="none" cap="none" strike="noStrike">
              <a:solidFill>
                <a:schemeClr val="dk1"/>
              </a:solidFill>
              <a:latin typeface="Arial"/>
              <a:ea typeface="Arial"/>
              <a:cs typeface="Arial"/>
              <a:sym typeface="Arial"/>
            </a:endParaRPr>
          </a:p>
        </p:txBody>
      </p:sp>
      <p:sp>
        <p:nvSpPr>
          <p:cNvPr id="109" name="Google Shape;109;p4"/>
          <p:cNvSpPr txBox="1"/>
          <p:nvPr/>
        </p:nvSpPr>
        <p:spPr>
          <a:xfrm>
            <a:off x="1329820" y="2227905"/>
            <a:ext cx="2161800" cy="37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0" i="0" lang="fr" sz="1050" u="none" cap="none" strike="noStrike">
                <a:latin typeface="Arial"/>
                <a:ea typeface="Arial"/>
                <a:cs typeface="Arial"/>
                <a:sym typeface="Arial"/>
              </a:rPr>
              <a:t>Transmettez vos pièces comptables de façon sécurisée</a:t>
            </a:r>
            <a:endParaRPr b="0" i="0" sz="1050" u="none" cap="none" strike="noStrike">
              <a:latin typeface="Arial"/>
              <a:ea typeface="Arial"/>
              <a:cs typeface="Arial"/>
              <a:sym typeface="Arial"/>
            </a:endParaRPr>
          </a:p>
          <a:p>
            <a:pPr indent="0" lvl="0" marL="0" marR="0" rtl="0" algn="l">
              <a:lnSpc>
                <a:spcPct val="115000"/>
              </a:lnSpc>
              <a:spcBef>
                <a:spcPts val="0"/>
              </a:spcBef>
              <a:spcAft>
                <a:spcPts val="0"/>
              </a:spcAft>
              <a:buClr>
                <a:srgbClr val="000000"/>
              </a:buClr>
              <a:buSzPts val="750"/>
              <a:buFont typeface="Arial"/>
              <a:buNone/>
            </a:pPr>
            <a:r>
              <a:t/>
            </a:r>
            <a:endParaRPr b="0" i="0" sz="750" u="none" cap="none" strike="noStrike">
              <a:latin typeface="Arial"/>
              <a:ea typeface="Arial"/>
              <a:cs typeface="Arial"/>
              <a:sym typeface="Arial"/>
            </a:endParaRPr>
          </a:p>
        </p:txBody>
      </p:sp>
      <p:sp>
        <p:nvSpPr>
          <p:cNvPr id="110" name="Google Shape;110;p4"/>
          <p:cNvSpPr txBox="1"/>
          <p:nvPr/>
        </p:nvSpPr>
        <p:spPr>
          <a:xfrm>
            <a:off x="2348559" y="3514955"/>
            <a:ext cx="1850400" cy="181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200"/>
              <a:buFont typeface="Arial"/>
              <a:buNone/>
            </a:pPr>
            <a:r>
              <a:rPr b="1" i="0" lang="fr" sz="1200" u="none" cap="none" strike="noStrike">
                <a:solidFill>
                  <a:schemeClr val="dk1"/>
                </a:solidFill>
                <a:latin typeface="Arial"/>
                <a:ea typeface="Arial"/>
                <a:cs typeface="Arial"/>
                <a:sym typeface="Arial"/>
              </a:rPr>
              <a:t>fulll documents</a:t>
            </a:r>
            <a:endParaRPr b="1" i="0" sz="1200" u="none" cap="none" strike="noStrike">
              <a:solidFill>
                <a:schemeClr val="dk1"/>
              </a:solidFill>
              <a:latin typeface="Arial"/>
              <a:ea typeface="Arial"/>
              <a:cs typeface="Arial"/>
              <a:sym typeface="Arial"/>
            </a:endParaRPr>
          </a:p>
        </p:txBody>
      </p:sp>
      <p:sp>
        <p:nvSpPr>
          <p:cNvPr id="111" name="Google Shape;111;p4"/>
          <p:cNvSpPr txBox="1"/>
          <p:nvPr/>
        </p:nvSpPr>
        <p:spPr>
          <a:xfrm>
            <a:off x="2359829" y="3773870"/>
            <a:ext cx="1954800" cy="37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0" i="0" lang="fr" sz="1050" u="none" cap="none" strike="noStrike">
                <a:solidFill>
                  <a:schemeClr val="dk1"/>
                </a:solidFill>
                <a:latin typeface="Arial"/>
                <a:ea typeface="Arial"/>
                <a:cs typeface="Arial"/>
                <a:sym typeface="Arial"/>
              </a:rPr>
              <a:t>Ayez toujours vos documents à portée de main</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750"/>
              <a:buFont typeface="Arial"/>
              <a:buNone/>
            </a:pPr>
            <a:r>
              <a:t/>
            </a:r>
            <a:endParaRPr b="0" i="0" sz="750" u="none" cap="none" strike="noStrike">
              <a:solidFill>
                <a:schemeClr val="dk1"/>
              </a:solidFill>
              <a:latin typeface="Arial"/>
              <a:ea typeface="Arial"/>
              <a:cs typeface="Arial"/>
              <a:sym typeface="Arial"/>
            </a:endParaRPr>
          </a:p>
        </p:txBody>
      </p:sp>
      <p:sp>
        <p:nvSpPr>
          <p:cNvPr id="112" name="Google Shape;112;p4"/>
          <p:cNvSpPr/>
          <p:nvPr/>
        </p:nvSpPr>
        <p:spPr>
          <a:xfrm>
            <a:off x="3634286" y="1908552"/>
            <a:ext cx="2410500" cy="8478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p:txBody>
      </p:sp>
      <p:sp>
        <p:nvSpPr>
          <p:cNvPr id="113" name="Google Shape;113;p4"/>
          <p:cNvSpPr txBox="1"/>
          <p:nvPr/>
        </p:nvSpPr>
        <p:spPr>
          <a:xfrm>
            <a:off x="3882876" y="1980560"/>
            <a:ext cx="1392900" cy="181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200"/>
              <a:buFont typeface="Arial"/>
              <a:buNone/>
            </a:pPr>
            <a:r>
              <a:rPr b="1" i="0" lang="fr" sz="1200" u="none" cap="none" strike="noStrike">
                <a:solidFill>
                  <a:schemeClr val="dk1"/>
                </a:solidFill>
                <a:latin typeface="Arial"/>
                <a:ea typeface="Arial"/>
                <a:cs typeface="Arial"/>
                <a:sym typeface="Arial"/>
              </a:rPr>
              <a:t>fulll compta</a:t>
            </a:r>
            <a:endParaRPr b="1" i="0" sz="1200" u="none" cap="none" strike="noStrike">
              <a:solidFill>
                <a:schemeClr val="dk1"/>
              </a:solidFill>
              <a:latin typeface="Arial"/>
              <a:ea typeface="Arial"/>
              <a:cs typeface="Arial"/>
              <a:sym typeface="Arial"/>
            </a:endParaRPr>
          </a:p>
        </p:txBody>
      </p:sp>
      <p:sp>
        <p:nvSpPr>
          <p:cNvPr id="114" name="Google Shape;114;p4"/>
          <p:cNvSpPr txBox="1"/>
          <p:nvPr/>
        </p:nvSpPr>
        <p:spPr>
          <a:xfrm>
            <a:off x="3882469" y="2227905"/>
            <a:ext cx="1883400" cy="37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0" i="0" lang="fr" sz="1050" u="none" cap="none" strike="noStrike">
                <a:solidFill>
                  <a:schemeClr val="dk1"/>
                </a:solidFill>
                <a:latin typeface="Arial"/>
                <a:ea typeface="Arial"/>
                <a:cs typeface="Arial"/>
                <a:sym typeface="Arial"/>
              </a:rPr>
              <a:t>Accédez directement à notre outil comptable</a:t>
            </a:r>
            <a:endParaRPr b="0" i="0" sz="1050" u="none" cap="none" strike="noStrike">
              <a:solidFill>
                <a:schemeClr val="dk1"/>
              </a:solidFill>
              <a:latin typeface="Arial"/>
              <a:ea typeface="Arial"/>
              <a:cs typeface="Arial"/>
              <a:sym typeface="Arial"/>
            </a:endParaRPr>
          </a:p>
        </p:txBody>
      </p:sp>
      <p:sp>
        <p:nvSpPr>
          <p:cNvPr id="115" name="Google Shape;115;p4"/>
          <p:cNvSpPr/>
          <p:nvPr/>
        </p:nvSpPr>
        <p:spPr>
          <a:xfrm flipH="1" rot="-5400000">
            <a:off x="6219587" y="3287218"/>
            <a:ext cx="705600" cy="14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6" name="Google Shape;116;p4"/>
          <p:cNvSpPr/>
          <p:nvPr/>
        </p:nvSpPr>
        <p:spPr>
          <a:xfrm flipH="1" rot="-5400000">
            <a:off x="3539188" y="2329982"/>
            <a:ext cx="570300" cy="11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7" name="Google Shape;117;p4"/>
          <p:cNvSpPr/>
          <p:nvPr/>
        </p:nvSpPr>
        <p:spPr>
          <a:xfrm>
            <a:off x="6156697" y="1898388"/>
            <a:ext cx="2410500" cy="8478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p:txBody>
      </p:sp>
      <p:sp>
        <p:nvSpPr>
          <p:cNvPr id="118" name="Google Shape;118;p4"/>
          <p:cNvSpPr txBox="1"/>
          <p:nvPr/>
        </p:nvSpPr>
        <p:spPr>
          <a:xfrm>
            <a:off x="6405311" y="1970395"/>
            <a:ext cx="1850400" cy="181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200"/>
              <a:buFont typeface="Arial"/>
              <a:buNone/>
            </a:pPr>
            <a:r>
              <a:rPr b="1" i="0" lang="fr" sz="1200" u="none" cap="none" strike="noStrike">
                <a:solidFill>
                  <a:schemeClr val="dk1"/>
                </a:solidFill>
                <a:latin typeface="Arial"/>
                <a:ea typeface="Arial"/>
                <a:cs typeface="Arial"/>
                <a:sym typeface="Arial"/>
              </a:rPr>
              <a:t>fulll tâches</a:t>
            </a:r>
            <a:endParaRPr b="1" i="0" sz="1200" u="none" cap="none" strike="noStrike">
              <a:solidFill>
                <a:schemeClr val="dk1"/>
              </a:solidFill>
              <a:latin typeface="Arial"/>
              <a:ea typeface="Arial"/>
              <a:cs typeface="Arial"/>
              <a:sym typeface="Arial"/>
            </a:endParaRPr>
          </a:p>
        </p:txBody>
      </p:sp>
      <p:sp>
        <p:nvSpPr>
          <p:cNvPr id="119" name="Google Shape;119;p4"/>
          <p:cNvSpPr txBox="1"/>
          <p:nvPr/>
        </p:nvSpPr>
        <p:spPr>
          <a:xfrm>
            <a:off x="6405299" y="2231070"/>
            <a:ext cx="2041500" cy="37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0" i="0" lang="fr" sz="1050" u="none" cap="none" strike="noStrike">
                <a:solidFill>
                  <a:schemeClr val="dk1"/>
                </a:solidFill>
                <a:latin typeface="Arial"/>
                <a:ea typeface="Arial"/>
                <a:cs typeface="Arial"/>
                <a:sym typeface="Arial"/>
              </a:rPr>
              <a:t>Suivez les actions à réaliser par chacun d’entre nous</a:t>
            </a:r>
            <a:endParaRPr b="0" i="0" sz="10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p:txBody>
      </p:sp>
      <p:sp>
        <p:nvSpPr>
          <p:cNvPr id="120" name="Google Shape;120;p4"/>
          <p:cNvSpPr/>
          <p:nvPr/>
        </p:nvSpPr>
        <p:spPr>
          <a:xfrm flipH="1" rot="-5400000">
            <a:off x="4683372" y="3968665"/>
            <a:ext cx="705600" cy="14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1" name="Google Shape;121;p4"/>
          <p:cNvSpPr/>
          <p:nvPr/>
        </p:nvSpPr>
        <p:spPr>
          <a:xfrm flipH="1" rot="-5400000">
            <a:off x="6061599" y="2319817"/>
            <a:ext cx="570300" cy="11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2" name="Google Shape;122;p4"/>
          <p:cNvSpPr/>
          <p:nvPr/>
        </p:nvSpPr>
        <p:spPr>
          <a:xfrm flipH="1" rot="-5400000">
            <a:off x="6733438" y="4800600"/>
            <a:ext cx="671700" cy="14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3" name="Google Shape;123;p4"/>
          <p:cNvSpPr/>
          <p:nvPr/>
        </p:nvSpPr>
        <p:spPr>
          <a:xfrm flipH="1" rot="-5400000">
            <a:off x="1016765" y="2319830"/>
            <a:ext cx="570300" cy="11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4" name="Google Shape;124;p4"/>
          <p:cNvSpPr/>
          <p:nvPr/>
        </p:nvSpPr>
        <p:spPr>
          <a:xfrm flipH="1" rot="-5400000">
            <a:off x="2069097" y="3862617"/>
            <a:ext cx="570300" cy="11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5" name="Google Shape;125;p4"/>
          <p:cNvSpPr txBox="1"/>
          <p:nvPr/>
        </p:nvSpPr>
        <p:spPr>
          <a:xfrm>
            <a:off x="347831" y="573125"/>
            <a:ext cx="5971200" cy="544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800"/>
              <a:buFont typeface="Arial"/>
              <a:buNone/>
            </a:pPr>
            <a:r>
              <a:rPr b="1" i="0" lang="fr" sz="2800" u="none" cap="none" strike="noStrike">
                <a:solidFill>
                  <a:schemeClr val="dk1"/>
                </a:solidFill>
                <a:latin typeface="Arial"/>
                <a:ea typeface="Arial"/>
                <a:cs typeface="Arial"/>
                <a:sym typeface="Arial"/>
              </a:rPr>
              <a:t>Notre relation est simplifiée !</a:t>
            </a:r>
            <a:endParaRPr b="1" i="0" sz="2800" u="none" cap="none" strike="noStrike">
              <a:solidFill>
                <a:schemeClr val="dk1"/>
              </a:solidFill>
              <a:latin typeface="Arial"/>
              <a:ea typeface="Arial"/>
              <a:cs typeface="Arial"/>
              <a:sym typeface="Arial"/>
            </a:endParaRPr>
          </a:p>
        </p:txBody>
      </p:sp>
      <p:sp>
        <p:nvSpPr>
          <p:cNvPr id="126" name="Google Shape;126;p4"/>
          <p:cNvSpPr/>
          <p:nvPr/>
        </p:nvSpPr>
        <p:spPr>
          <a:xfrm>
            <a:off x="440933" y="1041413"/>
            <a:ext cx="840900" cy="44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4"/>
          <p:cNvSpPr/>
          <p:nvPr/>
        </p:nvSpPr>
        <p:spPr>
          <a:xfrm>
            <a:off x="4707873" y="3440098"/>
            <a:ext cx="2410500" cy="8478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p:txBody>
      </p:sp>
      <p:sp>
        <p:nvSpPr>
          <p:cNvPr id="128" name="Google Shape;128;p4"/>
          <p:cNvSpPr txBox="1"/>
          <p:nvPr/>
        </p:nvSpPr>
        <p:spPr>
          <a:xfrm>
            <a:off x="4924318" y="3508966"/>
            <a:ext cx="1850400" cy="181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200"/>
              <a:buFont typeface="Arial"/>
              <a:buNone/>
            </a:pPr>
            <a:r>
              <a:rPr b="1" i="0" lang="fr" sz="1200" u="none" cap="none" strike="noStrike">
                <a:solidFill>
                  <a:schemeClr val="dk1"/>
                </a:solidFill>
                <a:latin typeface="Arial"/>
                <a:ea typeface="Arial"/>
                <a:cs typeface="Arial"/>
                <a:sym typeface="Arial"/>
              </a:rPr>
              <a:t>fulll messages</a:t>
            </a:r>
            <a:endParaRPr b="1" i="0" sz="1200" u="none" cap="none" strike="noStrike">
              <a:solidFill>
                <a:schemeClr val="dk1"/>
              </a:solidFill>
              <a:latin typeface="Arial"/>
              <a:ea typeface="Arial"/>
              <a:cs typeface="Arial"/>
              <a:sym typeface="Arial"/>
            </a:endParaRPr>
          </a:p>
        </p:txBody>
      </p:sp>
      <p:sp>
        <p:nvSpPr>
          <p:cNvPr id="129" name="Google Shape;129;p4"/>
          <p:cNvSpPr txBox="1"/>
          <p:nvPr/>
        </p:nvSpPr>
        <p:spPr>
          <a:xfrm>
            <a:off x="4973475" y="3773857"/>
            <a:ext cx="2041500" cy="37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fr" sz="1050" u="none" cap="none" strike="noStrike">
                <a:solidFill>
                  <a:schemeClr val="dk1"/>
                </a:solidFill>
                <a:latin typeface="Arial"/>
                <a:ea typeface="Arial"/>
                <a:cs typeface="Arial"/>
                <a:sym typeface="Arial"/>
              </a:rPr>
              <a:t>Echangez avec notre cabinet en toute sécurité</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750"/>
              <a:buFont typeface="Arial"/>
              <a:buNone/>
            </a:pPr>
            <a:r>
              <a:t/>
            </a:r>
            <a:endParaRPr b="0" i="0" sz="750" u="none" cap="none" strike="noStrike">
              <a:solidFill>
                <a:schemeClr val="dk1"/>
              </a:solidFill>
              <a:latin typeface="Arial"/>
              <a:ea typeface="Arial"/>
              <a:cs typeface="Arial"/>
              <a:sym typeface="Arial"/>
            </a:endParaRPr>
          </a:p>
        </p:txBody>
      </p:sp>
      <p:sp>
        <p:nvSpPr>
          <p:cNvPr id="130" name="Google Shape;130;p4"/>
          <p:cNvSpPr/>
          <p:nvPr/>
        </p:nvSpPr>
        <p:spPr>
          <a:xfrm flipH="1" rot="-5400000">
            <a:off x="4644856" y="3855263"/>
            <a:ext cx="570300" cy="11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131" name="Google Shape;131;p4"/>
          <p:cNvPicPr preferRelativeResize="0"/>
          <p:nvPr/>
        </p:nvPicPr>
        <p:blipFill rotWithShape="1">
          <a:blip r:embed="rId3">
            <a:alphaModFix/>
          </a:blip>
          <a:srcRect b="0" l="0" r="0" t="0"/>
          <a:stretch/>
        </p:blipFill>
        <p:spPr>
          <a:xfrm>
            <a:off x="8247100" y="273151"/>
            <a:ext cx="612699" cy="562860"/>
          </a:xfrm>
          <a:prstGeom prst="rect">
            <a:avLst/>
          </a:prstGeom>
          <a:noFill/>
          <a:ln>
            <a:noFill/>
          </a:ln>
        </p:spPr>
      </p:pic>
      <p:sp>
        <p:nvSpPr>
          <p:cNvPr id="132" name="Google Shape;132;p4"/>
          <p:cNvSpPr/>
          <p:nvPr/>
        </p:nvSpPr>
        <p:spPr>
          <a:xfrm>
            <a:off x="4623474" y="1611250"/>
            <a:ext cx="401400" cy="369300"/>
          </a:xfrm>
          <a:prstGeom prst="ellipse">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282F39"/>
              </a:solidFill>
              <a:latin typeface="Verdana"/>
              <a:ea typeface="Verdana"/>
              <a:cs typeface="Verdana"/>
              <a:sym typeface="Verdana"/>
            </a:endParaRPr>
          </a:p>
        </p:txBody>
      </p:sp>
      <p:sp>
        <p:nvSpPr>
          <p:cNvPr id="133" name="Google Shape;133;p4"/>
          <p:cNvSpPr/>
          <p:nvPr/>
        </p:nvSpPr>
        <p:spPr>
          <a:xfrm rot="2566445">
            <a:off x="4721869" y="1793697"/>
            <a:ext cx="120157"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134" name="Google Shape;134;p4"/>
          <p:cNvSpPr/>
          <p:nvPr/>
        </p:nvSpPr>
        <p:spPr>
          <a:xfrm rot="8235678">
            <a:off x="4761254" y="1767094"/>
            <a:ext cx="198923"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135" name="Google Shape;135;p4"/>
          <p:cNvSpPr/>
          <p:nvPr/>
        </p:nvSpPr>
        <p:spPr>
          <a:xfrm>
            <a:off x="3185824" y="3151575"/>
            <a:ext cx="401400" cy="369300"/>
          </a:xfrm>
          <a:prstGeom prst="ellipse">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282F39"/>
              </a:solidFill>
              <a:latin typeface="Verdana"/>
              <a:ea typeface="Verdana"/>
              <a:cs typeface="Verdana"/>
              <a:sym typeface="Verdana"/>
            </a:endParaRPr>
          </a:p>
        </p:txBody>
      </p:sp>
      <p:sp>
        <p:nvSpPr>
          <p:cNvPr id="136" name="Google Shape;136;p4"/>
          <p:cNvSpPr/>
          <p:nvPr/>
        </p:nvSpPr>
        <p:spPr>
          <a:xfrm rot="2566445">
            <a:off x="3284219" y="3334022"/>
            <a:ext cx="120157"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137" name="Google Shape;137;p4"/>
          <p:cNvSpPr/>
          <p:nvPr/>
        </p:nvSpPr>
        <p:spPr>
          <a:xfrm rot="8235678">
            <a:off x="3323604" y="3307419"/>
            <a:ext cx="198923"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138" name="Google Shape;138;p4"/>
          <p:cNvSpPr/>
          <p:nvPr/>
        </p:nvSpPr>
        <p:spPr>
          <a:xfrm>
            <a:off x="7161249" y="1610375"/>
            <a:ext cx="401400" cy="369300"/>
          </a:xfrm>
          <a:prstGeom prst="ellipse">
            <a:avLst/>
          </a:prstGeom>
          <a:solidFill>
            <a:srgbClr val="F4B41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282F39"/>
              </a:solidFill>
              <a:latin typeface="Verdana"/>
              <a:ea typeface="Verdana"/>
              <a:cs typeface="Verdana"/>
              <a:sym typeface="Verdana"/>
            </a:endParaRPr>
          </a:p>
        </p:txBody>
      </p:sp>
      <p:sp>
        <p:nvSpPr>
          <p:cNvPr id="139" name="Google Shape;139;p4"/>
          <p:cNvSpPr/>
          <p:nvPr/>
        </p:nvSpPr>
        <p:spPr>
          <a:xfrm rot="2566445">
            <a:off x="7259644" y="1792822"/>
            <a:ext cx="120157"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140" name="Google Shape;140;p4"/>
          <p:cNvSpPr/>
          <p:nvPr/>
        </p:nvSpPr>
        <p:spPr>
          <a:xfrm rot="8235678">
            <a:off x="7299029" y="1766219"/>
            <a:ext cx="198923"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141" name="Google Shape;141;p4"/>
          <p:cNvSpPr/>
          <p:nvPr/>
        </p:nvSpPr>
        <p:spPr>
          <a:xfrm>
            <a:off x="2210024" y="1611250"/>
            <a:ext cx="401400" cy="369300"/>
          </a:xfrm>
          <a:prstGeom prst="ellipse">
            <a:avLst/>
          </a:prstGeom>
          <a:solidFill>
            <a:srgbClr val="F4B41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282F39"/>
              </a:solidFill>
              <a:latin typeface="Verdana"/>
              <a:ea typeface="Verdana"/>
              <a:cs typeface="Verdana"/>
              <a:sym typeface="Verdana"/>
            </a:endParaRPr>
          </a:p>
        </p:txBody>
      </p:sp>
      <p:sp>
        <p:nvSpPr>
          <p:cNvPr id="142" name="Google Shape;142;p4"/>
          <p:cNvSpPr/>
          <p:nvPr/>
        </p:nvSpPr>
        <p:spPr>
          <a:xfrm rot="2566445">
            <a:off x="2308419" y="1793697"/>
            <a:ext cx="120157"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143" name="Google Shape;143;p4"/>
          <p:cNvSpPr/>
          <p:nvPr/>
        </p:nvSpPr>
        <p:spPr>
          <a:xfrm rot="8235678">
            <a:off x="2347804" y="1767094"/>
            <a:ext cx="198923"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144" name="Google Shape;144;p4"/>
          <p:cNvSpPr/>
          <p:nvPr/>
        </p:nvSpPr>
        <p:spPr>
          <a:xfrm>
            <a:off x="5648824" y="3156650"/>
            <a:ext cx="401400" cy="369300"/>
          </a:xfrm>
          <a:prstGeom prst="ellipse">
            <a:avLst/>
          </a:prstGeom>
          <a:solidFill>
            <a:srgbClr val="F4B41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282F39"/>
              </a:solidFill>
              <a:latin typeface="Verdana"/>
              <a:ea typeface="Verdana"/>
              <a:cs typeface="Verdana"/>
              <a:sym typeface="Verdana"/>
            </a:endParaRPr>
          </a:p>
        </p:txBody>
      </p:sp>
      <p:sp>
        <p:nvSpPr>
          <p:cNvPr id="145" name="Google Shape;145;p4"/>
          <p:cNvSpPr/>
          <p:nvPr/>
        </p:nvSpPr>
        <p:spPr>
          <a:xfrm rot="2566445">
            <a:off x="5747219" y="3339097"/>
            <a:ext cx="120157"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sp>
        <p:nvSpPr>
          <p:cNvPr id="146" name="Google Shape;146;p4"/>
          <p:cNvSpPr/>
          <p:nvPr/>
        </p:nvSpPr>
        <p:spPr>
          <a:xfrm rot="8235678">
            <a:off x="5786604" y="3312494"/>
            <a:ext cx="198923" cy="55840"/>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Verdana"/>
              <a:buNone/>
            </a:pPr>
            <a:r>
              <a:t/>
            </a:r>
            <a:endParaRPr b="0" i="0" sz="1400" u="none" cap="none" strike="noStrike">
              <a:solidFill>
                <a:srgbClr val="FFFFFF"/>
              </a:solidFill>
              <a:latin typeface="Verdana"/>
              <a:ea typeface="Verdana"/>
              <a:cs typeface="Verdana"/>
              <a:sym typeface="Verdana"/>
            </a:endParaRPr>
          </a:p>
        </p:txBody>
      </p:sp>
      <p:pic>
        <p:nvPicPr>
          <p:cNvPr id="147" name="Google Shape;147;p4">
            <a:hlinkClick r:id="rId4"/>
          </p:cNvPr>
          <p:cNvPicPr preferRelativeResize="0"/>
          <p:nvPr/>
        </p:nvPicPr>
        <p:blipFill rotWithShape="1">
          <a:blip r:embed="rId5">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5"/>
          <p:cNvPicPr preferRelativeResize="0"/>
          <p:nvPr/>
        </p:nvPicPr>
        <p:blipFill rotWithShape="1">
          <a:blip r:embed="rId3">
            <a:alphaModFix/>
          </a:blip>
          <a:srcRect b="0" l="0" r="0" t="0"/>
          <a:stretch/>
        </p:blipFill>
        <p:spPr>
          <a:xfrm>
            <a:off x="88200" y="2017071"/>
            <a:ext cx="3573649" cy="2523804"/>
          </a:xfrm>
          <a:prstGeom prst="rect">
            <a:avLst/>
          </a:prstGeom>
          <a:noFill/>
          <a:ln>
            <a:noFill/>
          </a:ln>
        </p:spPr>
      </p:pic>
      <p:sp>
        <p:nvSpPr>
          <p:cNvPr id="153" name="Google Shape;153;p5"/>
          <p:cNvSpPr/>
          <p:nvPr/>
        </p:nvSpPr>
        <p:spPr>
          <a:xfrm>
            <a:off x="0" y="1327350"/>
            <a:ext cx="2941200" cy="42600"/>
          </a:xfrm>
          <a:prstGeom prst="rect">
            <a:avLst/>
          </a:prstGeom>
          <a:solidFill>
            <a:srgbClr val="F4B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5"/>
          <p:cNvSpPr txBox="1"/>
          <p:nvPr/>
        </p:nvSpPr>
        <p:spPr>
          <a:xfrm>
            <a:off x="154050" y="827825"/>
            <a:ext cx="7459500" cy="38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50"/>
              <a:buFont typeface="Arial"/>
              <a:buNone/>
            </a:pPr>
            <a:r>
              <a:rPr b="1" i="0" lang="fr" sz="2150" u="none" cap="none" strike="noStrike">
                <a:solidFill>
                  <a:schemeClr val="dk1"/>
                </a:solidFill>
                <a:latin typeface="Arial"/>
                <a:ea typeface="Arial"/>
                <a:cs typeface="Arial"/>
                <a:sym typeface="Arial"/>
              </a:rPr>
              <a:t>Transmettez vos pièces comptables de façon sécurisée</a:t>
            </a:r>
            <a:endParaRPr b="1" i="0" sz="21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50"/>
              <a:buFont typeface="Arial"/>
              <a:buNone/>
            </a:pPr>
            <a:r>
              <a:t/>
            </a:r>
            <a:endParaRPr b="1" i="0" sz="2450" u="none" cap="none" strike="noStrike">
              <a:solidFill>
                <a:schemeClr val="dk1"/>
              </a:solidFill>
              <a:latin typeface="Arial"/>
              <a:ea typeface="Arial"/>
              <a:cs typeface="Arial"/>
              <a:sym typeface="Arial"/>
            </a:endParaRPr>
          </a:p>
        </p:txBody>
      </p:sp>
      <p:sp>
        <p:nvSpPr>
          <p:cNvPr id="155" name="Google Shape;155;p5"/>
          <p:cNvSpPr txBox="1"/>
          <p:nvPr/>
        </p:nvSpPr>
        <p:spPr>
          <a:xfrm>
            <a:off x="154050" y="505625"/>
            <a:ext cx="11160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400"/>
              <a:buFont typeface="Arial"/>
              <a:buNone/>
            </a:pPr>
            <a:r>
              <a:rPr b="1" i="0" lang="fr" sz="1400" u="none" cap="none" strike="noStrike">
                <a:solidFill>
                  <a:srgbClr val="F4B41A"/>
                </a:solidFill>
                <a:latin typeface="Arial"/>
                <a:ea typeface="Arial"/>
                <a:cs typeface="Arial"/>
                <a:sym typeface="Arial"/>
              </a:rPr>
              <a:t>fulll scan</a:t>
            </a:r>
            <a:endParaRPr b="1" i="0" sz="1400" u="none" cap="none" strike="noStrike">
              <a:solidFill>
                <a:srgbClr val="F4B41A"/>
              </a:solidFill>
              <a:latin typeface="Arial"/>
              <a:ea typeface="Arial"/>
              <a:cs typeface="Arial"/>
              <a:sym typeface="Arial"/>
            </a:endParaRPr>
          </a:p>
        </p:txBody>
      </p:sp>
      <p:sp>
        <p:nvSpPr>
          <p:cNvPr id="156" name="Google Shape;156;p5"/>
          <p:cNvSpPr txBox="1"/>
          <p:nvPr/>
        </p:nvSpPr>
        <p:spPr>
          <a:xfrm>
            <a:off x="3549125" y="2017085"/>
            <a:ext cx="5254500" cy="753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250"/>
              <a:buFont typeface="Arial"/>
              <a:buNone/>
            </a:pPr>
            <a:r>
              <a:rPr b="0" i="0" lang="fr" sz="1250" u="none" cap="none" strike="noStrike">
                <a:solidFill>
                  <a:schemeClr val="dk1"/>
                </a:solidFill>
                <a:latin typeface="Arial"/>
                <a:ea typeface="Arial"/>
                <a:cs typeface="Arial"/>
                <a:sym typeface="Arial"/>
              </a:rPr>
              <a:t>fulll scan, ce sont les solutions de </a:t>
            </a:r>
            <a:r>
              <a:rPr b="1" i="0" lang="fr" sz="1250" u="none" cap="none" strike="noStrike">
                <a:solidFill>
                  <a:schemeClr val="dk1"/>
                </a:solidFill>
                <a:latin typeface="Arial"/>
                <a:ea typeface="Arial"/>
                <a:cs typeface="Arial"/>
                <a:sym typeface="Arial"/>
              </a:rPr>
              <a:t>dématérialisation </a:t>
            </a:r>
            <a:r>
              <a:rPr b="0" i="0" lang="fr" sz="1250" u="none" cap="none" strike="noStrike">
                <a:solidFill>
                  <a:schemeClr val="dk1"/>
                </a:solidFill>
                <a:latin typeface="Arial"/>
                <a:ea typeface="Arial"/>
                <a:cs typeface="Arial"/>
                <a:sym typeface="Arial"/>
              </a:rPr>
              <a:t>simplifiée qui vous permettent de numériser et de centraliser l’ensemble de vos documents en toute sécurité.</a:t>
            </a:r>
            <a:endParaRPr b="0" i="0" sz="950" u="none" cap="none" strike="noStrike">
              <a:solidFill>
                <a:schemeClr val="dk1"/>
              </a:solidFill>
              <a:latin typeface="Arial"/>
              <a:ea typeface="Arial"/>
              <a:cs typeface="Arial"/>
              <a:sym typeface="Arial"/>
            </a:endParaRPr>
          </a:p>
        </p:txBody>
      </p:sp>
      <p:pic>
        <p:nvPicPr>
          <p:cNvPr id="157" name="Google Shape;157;p5"/>
          <p:cNvPicPr preferRelativeResize="0"/>
          <p:nvPr/>
        </p:nvPicPr>
        <p:blipFill rotWithShape="1">
          <a:blip r:embed="rId4">
            <a:alphaModFix/>
          </a:blip>
          <a:srcRect b="0" l="0" r="0" t="0"/>
          <a:stretch/>
        </p:blipFill>
        <p:spPr>
          <a:xfrm>
            <a:off x="3842972" y="2958547"/>
            <a:ext cx="154611" cy="155863"/>
          </a:xfrm>
          <a:prstGeom prst="rect">
            <a:avLst/>
          </a:prstGeom>
          <a:noFill/>
          <a:ln>
            <a:noFill/>
          </a:ln>
        </p:spPr>
      </p:pic>
      <p:sp>
        <p:nvSpPr>
          <p:cNvPr id="158" name="Google Shape;158;p5"/>
          <p:cNvSpPr txBox="1"/>
          <p:nvPr/>
        </p:nvSpPr>
        <p:spPr>
          <a:xfrm>
            <a:off x="3997577" y="2905255"/>
            <a:ext cx="44961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Gagnez du temps en envoyant facilement vos documents</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159" name="Google Shape;159;p5"/>
          <p:cNvPicPr preferRelativeResize="0"/>
          <p:nvPr/>
        </p:nvPicPr>
        <p:blipFill rotWithShape="1">
          <a:blip r:embed="rId4">
            <a:alphaModFix/>
          </a:blip>
          <a:srcRect b="0" l="0" r="0" t="0"/>
          <a:stretch/>
        </p:blipFill>
        <p:spPr>
          <a:xfrm>
            <a:off x="3842972" y="3302179"/>
            <a:ext cx="154611" cy="155863"/>
          </a:xfrm>
          <a:prstGeom prst="rect">
            <a:avLst/>
          </a:prstGeom>
          <a:noFill/>
          <a:ln>
            <a:noFill/>
          </a:ln>
        </p:spPr>
      </p:pic>
      <p:sp>
        <p:nvSpPr>
          <p:cNvPr id="160" name="Google Shape;160;p5"/>
          <p:cNvSpPr txBox="1"/>
          <p:nvPr/>
        </p:nvSpPr>
        <p:spPr>
          <a:xfrm>
            <a:off x="3997577" y="3248886"/>
            <a:ext cx="44961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Protégez vos documents professionnels du risque de perte</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161" name="Google Shape;161;p5"/>
          <p:cNvPicPr preferRelativeResize="0"/>
          <p:nvPr/>
        </p:nvPicPr>
        <p:blipFill rotWithShape="1">
          <a:blip r:embed="rId4">
            <a:alphaModFix/>
          </a:blip>
          <a:srcRect b="0" l="0" r="0" t="0"/>
          <a:stretch/>
        </p:blipFill>
        <p:spPr>
          <a:xfrm>
            <a:off x="3842972" y="3673137"/>
            <a:ext cx="154611" cy="155863"/>
          </a:xfrm>
          <a:prstGeom prst="rect">
            <a:avLst/>
          </a:prstGeom>
          <a:noFill/>
          <a:ln>
            <a:noFill/>
          </a:ln>
        </p:spPr>
      </p:pic>
      <p:sp>
        <p:nvSpPr>
          <p:cNvPr id="162" name="Google Shape;162;p5"/>
          <p:cNvSpPr txBox="1"/>
          <p:nvPr/>
        </p:nvSpPr>
        <p:spPr>
          <a:xfrm>
            <a:off x="3997577" y="3619845"/>
            <a:ext cx="44961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Tous vos transferts et dépôts de pièces sont sécurisés</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163" name="Google Shape;163;p5"/>
          <p:cNvPicPr preferRelativeResize="0"/>
          <p:nvPr/>
        </p:nvPicPr>
        <p:blipFill rotWithShape="1">
          <a:blip r:embed="rId5">
            <a:alphaModFix/>
          </a:blip>
          <a:srcRect b="0" l="0" r="0" t="0"/>
          <a:stretch/>
        </p:blipFill>
        <p:spPr>
          <a:xfrm>
            <a:off x="8247100" y="273151"/>
            <a:ext cx="612699" cy="562860"/>
          </a:xfrm>
          <a:prstGeom prst="rect">
            <a:avLst/>
          </a:prstGeom>
          <a:noFill/>
          <a:ln>
            <a:noFill/>
          </a:ln>
        </p:spPr>
      </p:pic>
      <p:pic>
        <p:nvPicPr>
          <p:cNvPr id="164" name="Google Shape;164;p5">
            <a:hlinkClick r:id="rId6"/>
          </p:cNvPr>
          <p:cNvPicPr preferRelativeResize="0"/>
          <p:nvPr/>
        </p:nvPicPr>
        <p:blipFill rotWithShape="1">
          <a:blip r:embed="rId7">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6"/>
          <p:cNvPicPr preferRelativeResize="0"/>
          <p:nvPr/>
        </p:nvPicPr>
        <p:blipFill rotWithShape="1">
          <a:blip r:embed="rId3">
            <a:alphaModFix/>
          </a:blip>
          <a:srcRect b="0" l="0" r="0" t="0"/>
          <a:stretch/>
        </p:blipFill>
        <p:spPr>
          <a:xfrm>
            <a:off x="48375" y="2001425"/>
            <a:ext cx="3603676" cy="2544951"/>
          </a:xfrm>
          <a:prstGeom prst="rect">
            <a:avLst/>
          </a:prstGeom>
          <a:noFill/>
          <a:ln>
            <a:noFill/>
          </a:ln>
        </p:spPr>
      </p:pic>
      <p:sp>
        <p:nvSpPr>
          <p:cNvPr id="170" name="Google Shape;170;p6"/>
          <p:cNvSpPr/>
          <p:nvPr/>
        </p:nvSpPr>
        <p:spPr>
          <a:xfrm>
            <a:off x="0" y="1317725"/>
            <a:ext cx="2941200" cy="42600"/>
          </a:xfrm>
          <a:prstGeom prst="rect">
            <a:avLst/>
          </a:prstGeom>
          <a:solidFill>
            <a:srgbClr val="F4B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6"/>
          <p:cNvSpPr txBox="1"/>
          <p:nvPr/>
        </p:nvSpPr>
        <p:spPr>
          <a:xfrm>
            <a:off x="154050" y="827825"/>
            <a:ext cx="7041600" cy="38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fr" sz="2150" u="none" cap="none" strike="noStrike">
                <a:solidFill>
                  <a:schemeClr val="dk1"/>
                </a:solidFill>
                <a:latin typeface="Arial"/>
                <a:ea typeface="Arial"/>
                <a:cs typeface="Arial"/>
                <a:sym typeface="Arial"/>
              </a:rPr>
              <a:t>Accédez directement à notre outil comptable</a:t>
            </a:r>
            <a:endParaRPr b="1" i="0" sz="215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50"/>
              <a:buFont typeface="Arial"/>
              <a:buNone/>
            </a:pPr>
            <a:r>
              <a:t/>
            </a:r>
            <a:endParaRPr b="1" i="0" sz="2450" u="none" cap="none" strike="noStrike">
              <a:solidFill>
                <a:schemeClr val="dk1"/>
              </a:solidFill>
              <a:latin typeface="Arial"/>
              <a:ea typeface="Arial"/>
              <a:cs typeface="Arial"/>
              <a:sym typeface="Arial"/>
            </a:endParaRPr>
          </a:p>
        </p:txBody>
      </p:sp>
      <p:sp>
        <p:nvSpPr>
          <p:cNvPr id="172" name="Google Shape;172;p6"/>
          <p:cNvSpPr txBox="1"/>
          <p:nvPr/>
        </p:nvSpPr>
        <p:spPr>
          <a:xfrm>
            <a:off x="154050" y="505625"/>
            <a:ext cx="14709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400"/>
              <a:buFont typeface="Arial"/>
              <a:buNone/>
            </a:pPr>
            <a:r>
              <a:rPr b="1" i="0" lang="fr" sz="1400" u="none" cap="none" strike="noStrike">
                <a:solidFill>
                  <a:srgbClr val="F4B41A"/>
                </a:solidFill>
                <a:latin typeface="Arial"/>
                <a:ea typeface="Arial"/>
                <a:cs typeface="Arial"/>
                <a:sym typeface="Arial"/>
              </a:rPr>
              <a:t>fulll compta</a:t>
            </a:r>
            <a:endParaRPr b="1" i="0" sz="1400" u="none" cap="none" strike="noStrike">
              <a:solidFill>
                <a:srgbClr val="F4B41A"/>
              </a:solidFill>
              <a:latin typeface="Arial"/>
              <a:ea typeface="Arial"/>
              <a:cs typeface="Arial"/>
              <a:sym typeface="Arial"/>
            </a:endParaRPr>
          </a:p>
        </p:txBody>
      </p:sp>
      <p:sp>
        <p:nvSpPr>
          <p:cNvPr id="173" name="Google Shape;173;p6"/>
          <p:cNvSpPr txBox="1"/>
          <p:nvPr/>
        </p:nvSpPr>
        <p:spPr>
          <a:xfrm>
            <a:off x="3516775" y="1927075"/>
            <a:ext cx="5327400" cy="7701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250"/>
              <a:buFont typeface="Arial"/>
              <a:buNone/>
            </a:pPr>
            <a:r>
              <a:rPr b="0" i="0" lang="fr" sz="1250" u="none" cap="none" strike="noStrike">
                <a:solidFill>
                  <a:schemeClr val="dk1"/>
                </a:solidFill>
                <a:latin typeface="Arial"/>
                <a:ea typeface="Arial"/>
                <a:cs typeface="Arial"/>
                <a:sym typeface="Arial"/>
              </a:rPr>
              <a:t>Grâce à fulll compta, vous avez un accès direct à votre comptabilité, mise à jour en temps réel par le collaborateur en charge de votre dossier.</a:t>
            </a:r>
            <a:endParaRPr b="0" i="0" sz="950" u="none" cap="none" strike="noStrike">
              <a:solidFill>
                <a:schemeClr val="dk1"/>
              </a:solidFill>
              <a:latin typeface="Arial"/>
              <a:ea typeface="Arial"/>
              <a:cs typeface="Arial"/>
              <a:sym typeface="Arial"/>
            </a:endParaRPr>
          </a:p>
        </p:txBody>
      </p:sp>
      <p:pic>
        <p:nvPicPr>
          <p:cNvPr id="174" name="Google Shape;174;p6"/>
          <p:cNvPicPr preferRelativeResize="0"/>
          <p:nvPr/>
        </p:nvPicPr>
        <p:blipFill rotWithShape="1">
          <a:blip r:embed="rId4">
            <a:alphaModFix/>
          </a:blip>
          <a:srcRect b="0" l="0" r="0" t="0"/>
          <a:stretch/>
        </p:blipFill>
        <p:spPr>
          <a:xfrm>
            <a:off x="3816359" y="2831710"/>
            <a:ext cx="154611" cy="155863"/>
          </a:xfrm>
          <a:prstGeom prst="rect">
            <a:avLst/>
          </a:prstGeom>
          <a:noFill/>
          <a:ln>
            <a:noFill/>
          </a:ln>
        </p:spPr>
      </p:pic>
      <p:sp>
        <p:nvSpPr>
          <p:cNvPr id="175" name="Google Shape;175;p6"/>
          <p:cNvSpPr txBox="1"/>
          <p:nvPr/>
        </p:nvSpPr>
        <p:spPr>
          <a:xfrm>
            <a:off x="3970975" y="2778425"/>
            <a:ext cx="56226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Suivez votre activité au quotidien</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176" name="Google Shape;176;p6"/>
          <p:cNvPicPr preferRelativeResize="0"/>
          <p:nvPr/>
        </p:nvPicPr>
        <p:blipFill rotWithShape="1">
          <a:blip r:embed="rId4">
            <a:alphaModFix/>
          </a:blip>
          <a:srcRect b="0" l="0" r="0" t="0"/>
          <a:stretch/>
        </p:blipFill>
        <p:spPr>
          <a:xfrm>
            <a:off x="3816359" y="3175341"/>
            <a:ext cx="154611" cy="155863"/>
          </a:xfrm>
          <a:prstGeom prst="rect">
            <a:avLst/>
          </a:prstGeom>
          <a:noFill/>
          <a:ln>
            <a:noFill/>
          </a:ln>
        </p:spPr>
      </p:pic>
      <p:sp>
        <p:nvSpPr>
          <p:cNvPr id="177" name="Google Shape;177;p6"/>
          <p:cNvSpPr txBox="1"/>
          <p:nvPr/>
        </p:nvSpPr>
        <p:spPr>
          <a:xfrm>
            <a:off x="3970964" y="3122049"/>
            <a:ext cx="44961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Partagez, publiez et analysez vos indicateurs</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sp>
        <p:nvSpPr>
          <p:cNvPr id="178" name="Google Shape;178;p6"/>
          <p:cNvSpPr txBox="1"/>
          <p:nvPr/>
        </p:nvSpPr>
        <p:spPr>
          <a:xfrm>
            <a:off x="3979887" y="3481538"/>
            <a:ext cx="49857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179" name="Google Shape;179;p6"/>
          <p:cNvPicPr preferRelativeResize="0"/>
          <p:nvPr/>
        </p:nvPicPr>
        <p:blipFill rotWithShape="1">
          <a:blip r:embed="rId4">
            <a:alphaModFix/>
          </a:blip>
          <a:srcRect b="0" l="0" r="0" t="0"/>
          <a:stretch/>
        </p:blipFill>
        <p:spPr>
          <a:xfrm>
            <a:off x="3816359" y="3585131"/>
            <a:ext cx="154611" cy="155863"/>
          </a:xfrm>
          <a:prstGeom prst="rect">
            <a:avLst/>
          </a:prstGeom>
          <a:noFill/>
          <a:ln>
            <a:noFill/>
          </a:ln>
        </p:spPr>
      </p:pic>
      <p:sp>
        <p:nvSpPr>
          <p:cNvPr id="180" name="Google Shape;180;p6"/>
          <p:cNvSpPr txBox="1"/>
          <p:nvPr/>
        </p:nvSpPr>
        <p:spPr>
          <a:xfrm>
            <a:off x="3970976" y="3536225"/>
            <a:ext cx="48489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Disposez d’un outil normé, toujours à jour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181" name="Google Shape;181;p6"/>
          <p:cNvPicPr preferRelativeResize="0"/>
          <p:nvPr/>
        </p:nvPicPr>
        <p:blipFill rotWithShape="1">
          <a:blip r:embed="rId5">
            <a:alphaModFix/>
          </a:blip>
          <a:srcRect b="0" l="0" r="0" t="0"/>
          <a:stretch/>
        </p:blipFill>
        <p:spPr>
          <a:xfrm>
            <a:off x="8247100" y="273151"/>
            <a:ext cx="612699" cy="562860"/>
          </a:xfrm>
          <a:prstGeom prst="rect">
            <a:avLst/>
          </a:prstGeom>
          <a:noFill/>
          <a:ln>
            <a:noFill/>
          </a:ln>
        </p:spPr>
      </p:pic>
      <p:pic>
        <p:nvPicPr>
          <p:cNvPr id="182" name="Google Shape;182;p6">
            <a:hlinkClick r:id="rId6"/>
          </p:cNvPr>
          <p:cNvPicPr preferRelativeResize="0"/>
          <p:nvPr/>
        </p:nvPicPr>
        <p:blipFill rotWithShape="1">
          <a:blip r:embed="rId7">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7"/>
          <p:cNvPicPr preferRelativeResize="0"/>
          <p:nvPr/>
        </p:nvPicPr>
        <p:blipFill rotWithShape="1">
          <a:blip r:embed="rId3">
            <a:alphaModFix/>
          </a:blip>
          <a:srcRect b="0" l="0" r="0" t="0"/>
          <a:stretch/>
        </p:blipFill>
        <p:spPr>
          <a:xfrm>
            <a:off x="105675" y="1983899"/>
            <a:ext cx="3659574" cy="2584451"/>
          </a:xfrm>
          <a:prstGeom prst="rect">
            <a:avLst/>
          </a:prstGeom>
          <a:noFill/>
          <a:ln>
            <a:noFill/>
          </a:ln>
        </p:spPr>
      </p:pic>
      <p:sp>
        <p:nvSpPr>
          <p:cNvPr id="188" name="Google Shape;188;p7"/>
          <p:cNvSpPr/>
          <p:nvPr/>
        </p:nvSpPr>
        <p:spPr>
          <a:xfrm>
            <a:off x="0" y="1310400"/>
            <a:ext cx="2941200" cy="42600"/>
          </a:xfrm>
          <a:prstGeom prst="rect">
            <a:avLst/>
          </a:prstGeom>
          <a:solidFill>
            <a:srgbClr val="F4B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7"/>
          <p:cNvSpPr txBox="1"/>
          <p:nvPr/>
        </p:nvSpPr>
        <p:spPr>
          <a:xfrm>
            <a:off x="154050" y="827825"/>
            <a:ext cx="7323900" cy="38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50"/>
              <a:buFont typeface="Arial"/>
              <a:buNone/>
            </a:pPr>
            <a:r>
              <a:rPr b="1" i="0" lang="fr" sz="2150" u="none" cap="none" strike="noStrike">
                <a:solidFill>
                  <a:schemeClr val="dk1"/>
                </a:solidFill>
                <a:latin typeface="Arial"/>
                <a:ea typeface="Arial"/>
                <a:cs typeface="Arial"/>
                <a:sym typeface="Arial"/>
              </a:rPr>
              <a:t>Suivez les actions à réaliser par chacun d’entre nous</a:t>
            </a:r>
            <a:endParaRPr b="1" i="0" sz="215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50"/>
              <a:buFont typeface="Arial"/>
              <a:buNone/>
            </a:pPr>
            <a:r>
              <a:t/>
            </a:r>
            <a:endParaRPr b="1" i="0" sz="2450" u="none" cap="none" strike="noStrike">
              <a:solidFill>
                <a:schemeClr val="dk1"/>
              </a:solidFill>
              <a:latin typeface="Arial"/>
              <a:ea typeface="Arial"/>
              <a:cs typeface="Arial"/>
              <a:sym typeface="Arial"/>
            </a:endParaRPr>
          </a:p>
        </p:txBody>
      </p:sp>
      <p:sp>
        <p:nvSpPr>
          <p:cNvPr id="190" name="Google Shape;190;p7"/>
          <p:cNvSpPr txBox="1"/>
          <p:nvPr/>
        </p:nvSpPr>
        <p:spPr>
          <a:xfrm>
            <a:off x="194350" y="505625"/>
            <a:ext cx="14709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400"/>
              <a:buFont typeface="Arial"/>
              <a:buNone/>
            </a:pPr>
            <a:r>
              <a:rPr b="1" i="0" lang="fr" sz="1400" u="none" cap="none" strike="noStrike">
                <a:solidFill>
                  <a:srgbClr val="F4B41A"/>
                </a:solidFill>
                <a:latin typeface="Arial"/>
                <a:ea typeface="Arial"/>
                <a:cs typeface="Arial"/>
                <a:sym typeface="Arial"/>
              </a:rPr>
              <a:t>fulll tâches</a:t>
            </a:r>
            <a:endParaRPr b="1" i="0" sz="1400" u="none" cap="none" strike="noStrike">
              <a:solidFill>
                <a:srgbClr val="F4B41A"/>
              </a:solidFill>
              <a:latin typeface="Arial"/>
              <a:ea typeface="Arial"/>
              <a:cs typeface="Arial"/>
              <a:sym typeface="Arial"/>
            </a:endParaRPr>
          </a:p>
        </p:txBody>
      </p:sp>
      <p:sp>
        <p:nvSpPr>
          <p:cNvPr id="191" name="Google Shape;191;p7"/>
          <p:cNvSpPr txBox="1"/>
          <p:nvPr/>
        </p:nvSpPr>
        <p:spPr>
          <a:xfrm>
            <a:off x="3551450" y="1978325"/>
            <a:ext cx="5383500" cy="726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250"/>
              <a:buFont typeface="Arial"/>
              <a:buNone/>
            </a:pPr>
            <a:r>
              <a:rPr b="0" i="0" lang="fr" sz="1250" u="none" cap="none" strike="noStrike">
                <a:solidFill>
                  <a:schemeClr val="dk1"/>
                </a:solidFill>
                <a:latin typeface="Arial"/>
                <a:ea typeface="Arial"/>
                <a:cs typeface="Arial"/>
                <a:sym typeface="Arial"/>
              </a:rPr>
              <a:t>Grâce à fulll tâches, profitez d’un </a:t>
            </a:r>
            <a:r>
              <a:rPr b="1" i="0" lang="fr" sz="1250" u="none" cap="none" strike="noStrike">
                <a:solidFill>
                  <a:schemeClr val="dk1"/>
                </a:solidFill>
                <a:latin typeface="Arial"/>
                <a:ea typeface="Arial"/>
                <a:cs typeface="Arial"/>
                <a:sym typeface="Arial"/>
              </a:rPr>
              <a:t>agenda professionnel partagé</a:t>
            </a:r>
            <a:r>
              <a:rPr b="0" i="0" lang="fr" sz="1250" u="none" cap="none" strike="noStrike">
                <a:solidFill>
                  <a:schemeClr val="dk1"/>
                </a:solidFill>
                <a:latin typeface="Arial"/>
                <a:ea typeface="Arial"/>
                <a:cs typeface="Arial"/>
                <a:sym typeface="Arial"/>
              </a:rPr>
              <a:t> avec notre cabinet, qui centralise les actions à effectuer sur votre dossier.</a:t>
            </a:r>
            <a:endParaRPr b="0" i="0" sz="950" u="none" cap="none" strike="noStrike">
              <a:solidFill>
                <a:schemeClr val="dk1"/>
              </a:solidFill>
              <a:latin typeface="Arial"/>
              <a:ea typeface="Arial"/>
              <a:cs typeface="Arial"/>
              <a:sym typeface="Arial"/>
            </a:endParaRPr>
          </a:p>
        </p:txBody>
      </p:sp>
      <p:pic>
        <p:nvPicPr>
          <p:cNvPr id="192" name="Google Shape;192;p7"/>
          <p:cNvPicPr preferRelativeResize="0"/>
          <p:nvPr/>
        </p:nvPicPr>
        <p:blipFill rotWithShape="1">
          <a:blip r:embed="rId4">
            <a:alphaModFix/>
          </a:blip>
          <a:srcRect b="0" l="0" r="0" t="0"/>
          <a:stretch/>
        </p:blipFill>
        <p:spPr>
          <a:xfrm>
            <a:off x="3816359" y="2831710"/>
            <a:ext cx="154611" cy="155863"/>
          </a:xfrm>
          <a:prstGeom prst="rect">
            <a:avLst/>
          </a:prstGeom>
          <a:noFill/>
          <a:ln>
            <a:noFill/>
          </a:ln>
        </p:spPr>
      </p:pic>
      <p:sp>
        <p:nvSpPr>
          <p:cNvPr id="193" name="Google Shape;193;p7"/>
          <p:cNvSpPr txBox="1"/>
          <p:nvPr/>
        </p:nvSpPr>
        <p:spPr>
          <a:xfrm>
            <a:off x="3970975" y="2778425"/>
            <a:ext cx="56226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Suivez l’avancement de votre dossier</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194" name="Google Shape;194;p7"/>
          <p:cNvPicPr preferRelativeResize="0"/>
          <p:nvPr/>
        </p:nvPicPr>
        <p:blipFill rotWithShape="1">
          <a:blip r:embed="rId4">
            <a:alphaModFix/>
          </a:blip>
          <a:srcRect b="0" l="0" r="0" t="0"/>
          <a:stretch/>
        </p:blipFill>
        <p:spPr>
          <a:xfrm>
            <a:off x="3816359" y="3175341"/>
            <a:ext cx="154611" cy="155863"/>
          </a:xfrm>
          <a:prstGeom prst="rect">
            <a:avLst/>
          </a:prstGeom>
          <a:noFill/>
          <a:ln>
            <a:noFill/>
          </a:ln>
        </p:spPr>
      </p:pic>
      <p:sp>
        <p:nvSpPr>
          <p:cNvPr id="195" name="Google Shape;195;p7"/>
          <p:cNvSpPr txBox="1"/>
          <p:nvPr/>
        </p:nvSpPr>
        <p:spPr>
          <a:xfrm>
            <a:off x="3970964" y="3122049"/>
            <a:ext cx="44961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Planifiez des tâches et des événements</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196" name="Google Shape;196;p7"/>
          <p:cNvPicPr preferRelativeResize="0"/>
          <p:nvPr/>
        </p:nvPicPr>
        <p:blipFill rotWithShape="1">
          <a:blip r:embed="rId4">
            <a:alphaModFix/>
          </a:blip>
          <a:srcRect b="0" l="0" r="0" t="0"/>
          <a:stretch/>
        </p:blipFill>
        <p:spPr>
          <a:xfrm>
            <a:off x="3816359" y="3508931"/>
            <a:ext cx="154611" cy="155863"/>
          </a:xfrm>
          <a:prstGeom prst="rect">
            <a:avLst/>
          </a:prstGeom>
          <a:noFill/>
          <a:ln>
            <a:noFill/>
          </a:ln>
        </p:spPr>
      </p:pic>
      <p:sp>
        <p:nvSpPr>
          <p:cNvPr id="197" name="Google Shape;197;p7"/>
          <p:cNvSpPr txBox="1"/>
          <p:nvPr/>
        </p:nvSpPr>
        <p:spPr>
          <a:xfrm>
            <a:off x="3970976" y="3460025"/>
            <a:ext cx="48489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Recevez des alertes automatiquement</a:t>
            </a:r>
            <a:endParaRPr b="0" i="0" sz="1150" u="none" cap="none" strike="noStrike">
              <a:solidFill>
                <a:schemeClr val="dk1"/>
              </a:solidFill>
              <a:latin typeface="Arial"/>
              <a:ea typeface="Arial"/>
              <a:cs typeface="Arial"/>
              <a:sym typeface="Arial"/>
            </a:endParaRPr>
          </a:p>
        </p:txBody>
      </p:sp>
      <p:pic>
        <p:nvPicPr>
          <p:cNvPr id="198" name="Google Shape;198;p7"/>
          <p:cNvPicPr preferRelativeResize="0"/>
          <p:nvPr/>
        </p:nvPicPr>
        <p:blipFill rotWithShape="1">
          <a:blip r:embed="rId5">
            <a:alphaModFix/>
          </a:blip>
          <a:srcRect b="0" l="0" r="0" t="0"/>
          <a:stretch/>
        </p:blipFill>
        <p:spPr>
          <a:xfrm>
            <a:off x="8247100" y="273151"/>
            <a:ext cx="612699" cy="562860"/>
          </a:xfrm>
          <a:prstGeom prst="rect">
            <a:avLst/>
          </a:prstGeom>
          <a:noFill/>
          <a:ln>
            <a:noFill/>
          </a:ln>
        </p:spPr>
      </p:pic>
      <p:pic>
        <p:nvPicPr>
          <p:cNvPr id="199" name="Google Shape;199;p7">
            <a:hlinkClick r:id="rId6"/>
          </p:cNvPr>
          <p:cNvPicPr preferRelativeResize="0"/>
          <p:nvPr/>
        </p:nvPicPr>
        <p:blipFill rotWithShape="1">
          <a:blip r:embed="rId7">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8"/>
          <p:cNvPicPr preferRelativeResize="0"/>
          <p:nvPr/>
        </p:nvPicPr>
        <p:blipFill rotWithShape="1">
          <a:blip r:embed="rId3">
            <a:alphaModFix/>
          </a:blip>
          <a:srcRect b="-1111" l="0" r="10666" t="0"/>
          <a:stretch/>
        </p:blipFill>
        <p:spPr>
          <a:xfrm>
            <a:off x="97750" y="1949013"/>
            <a:ext cx="3320501" cy="2654076"/>
          </a:xfrm>
          <a:prstGeom prst="rect">
            <a:avLst/>
          </a:prstGeom>
          <a:noFill/>
          <a:ln>
            <a:noFill/>
          </a:ln>
        </p:spPr>
      </p:pic>
      <p:sp>
        <p:nvSpPr>
          <p:cNvPr id="205" name="Google Shape;205;p8"/>
          <p:cNvSpPr/>
          <p:nvPr/>
        </p:nvSpPr>
        <p:spPr>
          <a:xfrm>
            <a:off x="0" y="1337475"/>
            <a:ext cx="2941200" cy="42600"/>
          </a:xfrm>
          <a:prstGeom prst="rect">
            <a:avLst/>
          </a:prstGeom>
          <a:solidFill>
            <a:srgbClr val="F4B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8"/>
          <p:cNvSpPr txBox="1"/>
          <p:nvPr/>
        </p:nvSpPr>
        <p:spPr>
          <a:xfrm>
            <a:off x="154050" y="827825"/>
            <a:ext cx="7459500" cy="38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50"/>
              <a:buFont typeface="Arial"/>
              <a:buNone/>
            </a:pPr>
            <a:r>
              <a:rPr b="1" i="0" lang="fr" sz="2150" u="none" cap="none" strike="noStrike">
                <a:solidFill>
                  <a:schemeClr val="dk1"/>
                </a:solidFill>
                <a:latin typeface="Arial"/>
                <a:ea typeface="Arial"/>
                <a:cs typeface="Arial"/>
                <a:sym typeface="Arial"/>
              </a:rPr>
              <a:t>Ayez toujours vos documents à portée de main</a:t>
            </a:r>
            <a:endParaRPr b="1" i="0" sz="215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50"/>
              <a:buFont typeface="Arial"/>
              <a:buNone/>
            </a:pPr>
            <a:r>
              <a:t/>
            </a:r>
            <a:endParaRPr b="1" i="0" sz="2450" u="none" cap="none" strike="noStrike">
              <a:solidFill>
                <a:schemeClr val="dk1"/>
              </a:solidFill>
              <a:latin typeface="Arial"/>
              <a:ea typeface="Arial"/>
              <a:cs typeface="Arial"/>
              <a:sym typeface="Arial"/>
            </a:endParaRPr>
          </a:p>
        </p:txBody>
      </p:sp>
      <p:sp>
        <p:nvSpPr>
          <p:cNvPr id="207" name="Google Shape;207;p8"/>
          <p:cNvSpPr txBox="1"/>
          <p:nvPr/>
        </p:nvSpPr>
        <p:spPr>
          <a:xfrm>
            <a:off x="194350" y="505625"/>
            <a:ext cx="17370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400"/>
              <a:buFont typeface="Arial"/>
              <a:buNone/>
            </a:pPr>
            <a:r>
              <a:rPr b="1" i="0" lang="fr" sz="1400" u="none" cap="none" strike="noStrike">
                <a:solidFill>
                  <a:srgbClr val="F4B41A"/>
                </a:solidFill>
                <a:latin typeface="Arial"/>
                <a:ea typeface="Arial"/>
                <a:cs typeface="Arial"/>
                <a:sym typeface="Arial"/>
              </a:rPr>
              <a:t>fulll documents</a:t>
            </a:r>
            <a:endParaRPr b="1" i="0" sz="1400" u="none" cap="none" strike="noStrike">
              <a:solidFill>
                <a:srgbClr val="F4B41A"/>
              </a:solidFill>
              <a:latin typeface="Arial"/>
              <a:ea typeface="Arial"/>
              <a:cs typeface="Arial"/>
              <a:sym typeface="Arial"/>
            </a:endParaRPr>
          </a:p>
        </p:txBody>
      </p:sp>
      <p:sp>
        <p:nvSpPr>
          <p:cNvPr id="208" name="Google Shape;208;p8"/>
          <p:cNvSpPr txBox="1"/>
          <p:nvPr/>
        </p:nvSpPr>
        <p:spPr>
          <a:xfrm>
            <a:off x="3551450" y="1949030"/>
            <a:ext cx="5383500" cy="585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fr" sz="1250" u="none" cap="none" strike="noStrike">
                <a:solidFill>
                  <a:schemeClr val="dk1"/>
                </a:solidFill>
                <a:latin typeface="Arial"/>
                <a:ea typeface="Arial"/>
                <a:cs typeface="Arial"/>
                <a:sym typeface="Arial"/>
              </a:rPr>
              <a:t>Grâce à fulll documents, enregistrez, classez, archivez et partagez vos </a:t>
            </a:r>
            <a:r>
              <a:rPr b="1" i="0" lang="fr" sz="1250" u="none" cap="none" strike="noStrike">
                <a:solidFill>
                  <a:schemeClr val="dk1"/>
                </a:solidFill>
                <a:latin typeface="Arial"/>
                <a:ea typeface="Arial"/>
                <a:cs typeface="Arial"/>
                <a:sym typeface="Arial"/>
              </a:rPr>
              <a:t>documents</a:t>
            </a:r>
            <a:r>
              <a:rPr b="0" i="0" lang="fr" sz="1250" u="none" cap="none" strike="noStrike">
                <a:solidFill>
                  <a:schemeClr val="dk1"/>
                </a:solidFill>
                <a:latin typeface="Arial"/>
                <a:ea typeface="Arial"/>
                <a:cs typeface="Arial"/>
                <a:sym typeface="Arial"/>
              </a:rPr>
              <a:t> en toute autonomie et dans le </a:t>
            </a:r>
            <a:r>
              <a:rPr b="1" i="0" lang="fr" sz="1250" u="none" cap="none" strike="noStrike">
                <a:solidFill>
                  <a:schemeClr val="dk1"/>
                </a:solidFill>
                <a:latin typeface="Arial"/>
                <a:ea typeface="Arial"/>
                <a:cs typeface="Arial"/>
                <a:sym typeface="Arial"/>
              </a:rPr>
              <a:t>respect du RGPD !</a:t>
            </a:r>
            <a:r>
              <a:rPr b="0" i="0" lang="fr" sz="1250" u="none" cap="none" strike="noStrike">
                <a:solidFill>
                  <a:schemeClr val="dk1"/>
                </a:solidFill>
                <a:latin typeface="Arial"/>
                <a:ea typeface="Arial"/>
                <a:cs typeface="Arial"/>
                <a:sym typeface="Arial"/>
              </a:rPr>
              <a:t> </a:t>
            </a:r>
            <a:endParaRPr b="0" i="0" sz="12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50"/>
              <a:buFont typeface="Arial"/>
              <a:buNone/>
            </a:pPr>
            <a:r>
              <a:t/>
            </a:r>
            <a:endParaRPr b="0" i="0" sz="1250" u="none" cap="none" strike="noStrike">
              <a:solidFill>
                <a:schemeClr val="dk1"/>
              </a:solidFill>
              <a:latin typeface="Arial"/>
              <a:ea typeface="Arial"/>
              <a:cs typeface="Arial"/>
              <a:sym typeface="Arial"/>
            </a:endParaRPr>
          </a:p>
        </p:txBody>
      </p:sp>
      <p:pic>
        <p:nvPicPr>
          <p:cNvPr id="209" name="Google Shape;209;p8"/>
          <p:cNvPicPr preferRelativeResize="0"/>
          <p:nvPr/>
        </p:nvPicPr>
        <p:blipFill rotWithShape="1">
          <a:blip r:embed="rId4">
            <a:alphaModFix/>
          </a:blip>
          <a:srcRect b="0" l="0" r="0" t="0"/>
          <a:stretch/>
        </p:blipFill>
        <p:spPr>
          <a:xfrm>
            <a:off x="3800459" y="2721785"/>
            <a:ext cx="154611" cy="155863"/>
          </a:xfrm>
          <a:prstGeom prst="rect">
            <a:avLst/>
          </a:prstGeom>
          <a:noFill/>
          <a:ln>
            <a:noFill/>
          </a:ln>
        </p:spPr>
      </p:pic>
      <p:sp>
        <p:nvSpPr>
          <p:cNvPr id="210" name="Google Shape;210;p8"/>
          <p:cNvSpPr txBox="1"/>
          <p:nvPr/>
        </p:nvSpPr>
        <p:spPr>
          <a:xfrm>
            <a:off x="3955075" y="2668500"/>
            <a:ext cx="48891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Optimisez la gestion de vos documents</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211" name="Google Shape;211;p8"/>
          <p:cNvPicPr preferRelativeResize="0"/>
          <p:nvPr/>
        </p:nvPicPr>
        <p:blipFill rotWithShape="1">
          <a:blip r:embed="rId4">
            <a:alphaModFix/>
          </a:blip>
          <a:srcRect b="0" l="0" r="0" t="0"/>
          <a:stretch/>
        </p:blipFill>
        <p:spPr>
          <a:xfrm>
            <a:off x="3800459" y="3064541"/>
            <a:ext cx="154611" cy="155863"/>
          </a:xfrm>
          <a:prstGeom prst="rect">
            <a:avLst/>
          </a:prstGeom>
          <a:noFill/>
          <a:ln>
            <a:noFill/>
          </a:ln>
        </p:spPr>
      </p:pic>
      <p:sp>
        <p:nvSpPr>
          <p:cNvPr id="212" name="Google Shape;212;p8"/>
          <p:cNvSpPr txBox="1"/>
          <p:nvPr/>
        </p:nvSpPr>
        <p:spPr>
          <a:xfrm>
            <a:off x="3955064" y="3011249"/>
            <a:ext cx="44961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Profitez d'une solution d’archivage électronique 100% sécurisée</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213" name="Google Shape;213;p8"/>
          <p:cNvPicPr preferRelativeResize="0"/>
          <p:nvPr/>
        </p:nvPicPr>
        <p:blipFill rotWithShape="1">
          <a:blip r:embed="rId4">
            <a:alphaModFix/>
          </a:blip>
          <a:srcRect b="0" l="0" r="0" t="0"/>
          <a:stretch/>
        </p:blipFill>
        <p:spPr>
          <a:xfrm>
            <a:off x="3800459" y="3416450"/>
            <a:ext cx="154611" cy="155863"/>
          </a:xfrm>
          <a:prstGeom prst="rect">
            <a:avLst/>
          </a:prstGeom>
          <a:noFill/>
          <a:ln>
            <a:noFill/>
          </a:ln>
        </p:spPr>
      </p:pic>
      <p:sp>
        <p:nvSpPr>
          <p:cNvPr id="214" name="Google Shape;214;p8"/>
          <p:cNvSpPr txBox="1"/>
          <p:nvPr/>
        </p:nvSpPr>
        <p:spPr>
          <a:xfrm>
            <a:off x="3955076" y="3363150"/>
            <a:ext cx="48489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Disposez d'un espace professionnel et personnel</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215" name="Google Shape;215;p8"/>
          <p:cNvPicPr preferRelativeResize="0"/>
          <p:nvPr/>
        </p:nvPicPr>
        <p:blipFill rotWithShape="1">
          <a:blip r:embed="rId4">
            <a:alphaModFix/>
          </a:blip>
          <a:srcRect b="0" l="0" r="0" t="0"/>
          <a:stretch/>
        </p:blipFill>
        <p:spPr>
          <a:xfrm>
            <a:off x="3800447" y="3768337"/>
            <a:ext cx="154611" cy="155863"/>
          </a:xfrm>
          <a:prstGeom prst="rect">
            <a:avLst/>
          </a:prstGeom>
          <a:noFill/>
          <a:ln>
            <a:noFill/>
          </a:ln>
        </p:spPr>
      </p:pic>
      <p:sp>
        <p:nvSpPr>
          <p:cNvPr id="216" name="Google Shape;216;p8"/>
          <p:cNvSpPr txBox="1"/>
          <p:nvPr/>
        </p:nvSpPr>
        <p:spPr>
          <a:xfrm>
            <a:off x="3955070" y="3715050"/>
            <a:ext cx="27444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50"/>
              <a:buFont typeface="Arial"/>
              <a:buNone/>
            </a:pPr>
            <a:r>
              <a:rPr b="0" i="0" lang="fr" sz="1150" u="none" cap="none" strike="noStrike">
                <a:solidFill>
                  <a:schemeClr val="dk1"/>
                </a:solidFill>
                <a:latin typeface="Arial"/>
                <a:ea typeface="Arial"/>
                <a:cs typeface="Arial"/>
                <a:sym typeface="Arial"/>
              </a:rPr>
              <a:t>Partagez simplement vos documents</a:t>
            </a:r>
            <a:endParaRPr b="0" i="0" sz="1150" u="none" cap="none" strike="noStrike">
              <a:solidFill>
                <a:schemeClr val="dk1"/>
              </a:solidFill>
              <a:latin typeface="Arial"/>
              <a:ea typeface="Arial"/>
              <a:cs typeface="Arial"/>
              <a:sym typeface="Arial"/>
            </a:endParaRPr>
          </a:p>
        </p:txBody>
      </p:sp>
      <p:pic>
        <p:nvPicPr>
          <p:cNvPr id="217" name="Google Shape;217;p8"/>
          <p:cNvPicPr preferRelativeResize="0"/>
          <p:nvPr/>
        </p:nvPicPr>
        <p:blipFill rotWithShape="1">
          <a:blip r:embed="rId5">
            <a:alphaModFix/>
          </a:blip>
          <a:srcRect b="0" l="0" r="0" t="0"/>
          <a:stretch/>
        </p:blipFill>
        <p:spPr>
          <a:xfrm>
            <a:off x="8247100" y="273151"/>
            <a:ext cx="612699" cy="562860"/>
          </a:xfrm>
          <a:prstGeom prst="rect">
            <a:avLst/>
          </a:prstGeom>
          <a:noFill/>
          <a:ln>
            <a:noFill/>
          </a:ln>
        </p:spPr>
      </p:pic>
      <p:pic>
        <p:nvPicPr>
          <p:cNvPr id="218" name="Google Shape;218;p8">
            <a:hlinkClick r:id="rId6"/>
          </p:cNvPr>
          <p:cNvPicPr preferRelativeResize="0"/>
          <p:nvPr/>
        </p:nvPicPr>
        <p:blipFill rotWithShape="1">
          <a:blip r:embed="rId7">
            <a:alphaModFix/>
          </a:blip>
          <a:srcRect b="0" l="0" r="0" t="0"/>
          <a:stretch/>
        </p:blipFill>
        <p:spPr>
          <a:xfrm>
            <a:off x="7227704" y="4663124"/>
            <a:ext cx="1758370" cy="324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Une image contenant texte&#10;&#10;Description générée automatiquement" id="223" name="Google Shape;223;p9"/>
          <p:cNvPicPr preferRelativeResize="0"/>
          <p:nvPr/>
        </p:nvPicPr>
        <p:blipFill rotWithShape="1">
          <a:blip r:embed="rId3">
            <a:alphaModFix/>
          </a:blip>
          <a:srcRect b="0" l="0" r="0" t="0"/>
          <a:stretch/>
        </p:blipFill>
        <p:spPr>
          <a:xfrm>
            <a:off x="54875" y="1947563"/>
            <a:ext cx="3647275" cy="2575763"/>
          </a:xfrm>
          <a:prstGeom prst="rect">
            <a:avLst/>
          </a:prstGeom>
          <a:noFill/>
          <a:ln>
            <a:noFill/>
          </a:ln>
        </p:spPr>
      </p:pic>
      <p:sp>
        <p:nvSpPr>
          <p:cNvPr id="224" name="Google Shape;224;p9"/>
          <p:cNvSpPr/>
          <p:nvPr/>
        </p:nvSpPr>
        <p:spPr>
          <a:xfrm>
            <a:off x="0" y="1337475"/>
            <a:ext cx="2941200" cy="42600"/>
          </a:xfrm>
          <a:prstGeom prst="rect">
            <a:avLst/>
          </a:prstGeom>
          <a:solidFill>
            <a:srgbClr val="F4B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9"/>
          <p:cNvSpPr txBox="1"/>
          <p:nvPr/>
        </p:nvSpPr>
        <p:spPr>
          <a:xfrm>
            <a:off x="154050" y="827825"/>
            <a:ext cx="7459500" cy="38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50"/>
              <a:buFont typeface="Arial"/>
              <a:buNone/>
            </a:pPr>
            <a:r>
              <a:rPr b="1" i="0" lang="fr" sz="2150" u="none" cap="none" strike="noStrike">
                <a:solidFill>
                  <a:schemeClr val="dk1"/>
                </a:solidFill>
                <a:latin typeface="Arial"/>
                <a:ea typeface="Arial"/>
                <a:cs typeface="Arial"/>
                <a:sym typeface="Arial"/>
              </a:rPr>
              <a:t>Echangez avec notre cabinet en toute sécurité</a:t>
            </a:r>
            <a:endParaRPr b="1" i="0" sz="215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50"/>
              <a:buFont typeface="Arial"/>
              <a:buNone/>
            </a:pPr>
            <a:r>
              <a:t/>
            </a:r>
            <a:endParaRPr b="1" i="0" sz="2450" u="none" cap="none" strike="noStrike">
              <a:solidFill>
                <a:schemeClr val="dk1"/>
              </a:solidFill>
              <a:latin typeface="Arial"/>
              <a:ea typeface="Arial"/>
              <a:cs typeface="Arial"/>
              <a:sym typeface="Arial"/>
            </a:endParaRPr>
          </a:p>
        </p:txBody>
      </p:sp>
      <p:sp>
        <p:nvSpPr>
          <p:cNvPr id="226" name="Google Shape;226;p9"/>
          <p:cNvSpPr txBox="1"/>
          <p:nvPr/>
        </p:nvSpPr>
        <p:spPr>
          <a:xfrm>
            <a:off x="194350" y="505625"/>
            <a:ext cx="14709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400"/>
              <a:buFont typeface="Arial"/>
              <a:buNone/>
            </a:pPr>
            <a:r>
              <a:rPr b="1" i="0" lang="fr" sz="1400" u="none" cap="none" strike="noStrike">
                <a:solidFill>
                  <a:srgbClr val="F4B41A"/>
                </a:solidFill>
                <a:latin typeface="Arial"/>
                <a:ea typeface="Arial"/>
                <a:cs typeface="Arial"/>
                <a:sym typeface="Arial"/>
              </a:rPr>
              <a:t>fulll messages</a:t>
            </a:r>
            <a:endParaRPr b="1" i="0" sz="1400" u="none" cap="none" strike="noStrike">
              <a:solidFill>
                <a:srgbClr val="F4B41A"/>
              </a:solidFill>
              <a:latin typeface="Arial"/>
              <a:ea typeface="Arial"/>
              <a:cs typeface="Arial"/>
              <a:sym typeface="Arial"/>
            </a:endParaRPr>
          </a:p>
        </p:txBody>
      </p:sp>
      <p:sp>
        <p:nvSpPr>
          <p:cNvPr id="227" name="Google Shape;227;p9"/>
          <p:cNvSpPr txBox="1"/>
          <p:nvPr/>
        </p:nvSpPr>
        <p:spPr>
          <a:xfrm>
            <a:off x="3543850" y="2005622"/>
            <a:ext cx="5383500" cy="378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250"/>
              <a:buFont typeface="Arial"/>
              <a:buNone/>
            </a:pPr>
            <a:r>
              <a:rPr b="0" i="0" lang="fr" sz="1250" u="none" cap="none" strike="noStrike">
                <a:solidFill>
                  <a:schemeClr val="dk1"/>
                </a:solidFill>
                <a:latin typeface="Arial"/>
                <a:ea typeface="Arial"/>
                <a:cs typeface="Arial"/>
                <a:sym typeface="Arial"/>
              </a:rPr>
              <a:t>Grâce à fulll messages, </a:t>
            </a:r>
            <a:r>
              <a:rPr b="1" i="0" lang="fr" sz="1250" u="none" cap="none" strike="noStrike">
                <a:solidFill>
                  <a:schemeClr val="dk1"/>
                </a:solidFill>
                <a:latin typeface="Arial"/>
                <a:ea typeface="Arial"/>
                <a:cs typeface="Arial"/>
                <a:sym typeface="Arial"/>
              </a:rPr>
              <a:t>sécurisons</a:t>
            </a:r>
            <a:r>
              <a:rPr b="0" i="0" lang="fr" sz="1250" u="none" cap="none" strike="noStrike">
                <a:solidFill>
                  <a:schemeClr val="dk1"/>
                </a:solidFill>
                <a:latin typeface="Arial"/>
                <a:ea typeface="Arial"/>
                <a:cs typeface="Arial"/>
                <a:sym typeface="Arial"/>
              </a:rPr>
              <a:t> et </a:t>
            </a:r>
            <a:r>
              <a:rPr b="1" i="0" lang="fr" sz="1250" u="none" cap="none" strike="noStrike">
                <a:solidFill>
                  <a:schemeClr val="dk1"/>
                </a:solidFill>
                <a:latin typeface="Arial"/>
                <a:ea typeface="Arial"/>
                <a:cs typeface="Arial"/>
                <a:sym typeface="Arial"/>
              </a:rPr>
              <a:t>simplifions</a:t>
            </a:r>
            <a:r>
              <a:rPr b="0" i="0" lang="fr" sz="1250" u="none" cap="none" strike="noStrike">
                <a:solidFill>
                  <a:schemeClr val="dk1"/>
                </a:solidFill>
                <a:latin typeface="Arial"/>
                <a:ea typeface="Arial"/>
                <a:cs typeface="Arial"/>
                <a:sym typeface="Arial"/>
              </a:rPr>
              <a:t> nos échanges. </a:t>
            </a:r>
            <a:endParaRPr b="0" i="0" sz="950" u="none" cap="none" strike="noStrike">
              <a:solidFill>
                <a:schemeClr val="dk1"/>
              </a:solidFill>
              <a:latin typeface="Arial"/>
              <a:ea typeface="Arial"/>
              <a:cs typeface="Arial"/>
              <a:sym typeface="Arial"/>
            </a:endParaRPr>
          </a:p>
        </p:txBody>
      </p:sp>
      <p:pic>
        <p:nvPicPr>
          <p:cNvPr id="228" name="Google Shape;228;p9"/>
          <p:cNvPicPr preferRelativeResize="0"/>
          <p:nvPr/>
        </p:nvPicPr>
        <p:blipFill rotWithShape="1">
          <a:blip r:embed="rId4">
            <a:alphaModFix/>
          </a:blip>
          <a:srcRect b="0" l="0" r="0" t="0"/>
          <a:stretch/>
        </p:blipFill>
        <p:spPr>
          <a:xfrm>
            <a:off x="8247100" y="273151"/>
            <a:ext cx="612699" cy="562860"/>
          </a:xfrm>
          <a:prstGeom prst="rect">
            <a:avLst/>
          </a:prstGeom>
          <a:noFill/>
          <a:ln>
            <a:noFill/>
          </a:ln>
        </p:spPr>
      </p:pic>
      <p:pic>
        <p:nvPicPr>
          <p:cNvPr id="229" name="Google Shape;229;p9"/>
          <p:cNvPicPr preferRelativeResize="0"/>
          <p:nvPr/>
        </p:nvPicPr>
        <p:blipFill rotWithShape="1">
          <a:blip r:embed="rId5">
            <a:alphaModFix/>
          </a:blip>
          <a:srcRect b="0" l="0" r="0" t="0"/>
          <a:stretch/>
        </p:blipFill>
        <p:spPr>
          <a:xfrm>
            <a:off x="3800459" y="2569385"/>
            <a:ext cx="154611" cy="155863"/>
          </a:xfrm>
          <a:prstGeom prst="rect">
            <a:avLst/>
          </a:prstGeom>
          <a:noFill/>
          <a:ln>
            <a:noFill/>
          </a:ln>
        </p:spPr>
      </p:pic>
      <p:sp>
        <p:nvSpPr>
          <p:cNvPr id="230" name="Google Shape;230;p9"/>
          <p:cNvSpPr txBox="1"/>
          <p:nvPr/>
        </p:nvSpPr>
        <p:spPr>
          <a:xfrm>
            <a:off x="3955075" y="2516100"/>
            <a:ext cx="48891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fr" sz="1050" u="none" cap="none" strike="noStrike">
                <a:solidFill>
                  <a:schemeClr val="dk1"/>
                </a:solidFill>
                <a:latin typeface="Arial"/>
                <a:ea typeface="Arial"/>
                <a:cs typeface="Arial"/>
                <a:sym typeface="Arial"/>
              </a:rPr>
              <a:t>Plus de pièces-jointes, mais un téléchargement crypté</a:t>
            </a:r>
            <a:endParaRPr b="0" i="0" sz="10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231" name="Google Shape;231;p9"/>
          <p:cNvPicPr preferRelativeResize="0"/>
          <p:nvPr/>
        </p:nvPicPr>
        <p:blipFill rotWithShape="1">
          <a:blip r:embed="rId5">
            <a:alphaModFix/>
          </a:blip>
          <a:srcRect b="0" l="0" r="0" t="0"/>
          <a:stretch/>
        </p:blipFill>
        <p:spPr>
          <a:xfrm>
            <a:off x="3800459" y="2888791"/>
            <a:ext cx="154611" cy="155863"/>
          </a:xfrm>
          <a:prstGeom prst="rect">
            <a:avLst/>
          </a:prstGeom>
          <a:noFill/>
          <a:ln>
            <a:noFill/>
          </a:ln>
        </p:spPr>
      </p:pic>
      <p:sp>
        <p:nvSpPr>
          <p:cNvPr id="232" name="Google Shape;232;p9"/>
          <p:cNvSpPr txBox="1"/>
          <p:nvPr/>
        </p:nvSpPr>
        <p:spPr>
          <a:xfrm>
            <a:off x="3955064" y="2835499"/>
            <a:ext cx="4496100" cy="262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fr" sz="1050" u="none" cap="none" strike="noStrike">
                <a:solidFill>
                  <a:schemeClr val="dk1"/>
                </a:solidFill>
                <a:latin typeface="Arial"/>
                <a:ea typeface="Arial"/>
                <a:cs typeface="Arial"/>
                <a:sym typeface="Arial"/>
              </a:rPr>
              <a:t>Nos communications sont centralisées dans votre dossier</a:t>
            </a:r>
            <a:endParaRPr b="0" i="0" sz="10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233" name="Google Shape;233;p9"/>
          <p:cNvPicPr preferRelativeResize="0"/>
          <p:nvPr/>
        </p:nvPicPr>
        <p:blipFill rotWithShape="1">
          <a:blip r:embed="rId5">
            <a:alphaModFix/>
          </a:blip>
          <a:srcRect b="0" l="0" r="0" t="0"/>
          <a:stretch/>
        </p:blipFill>
        <p:spPr>
          <a:xfrm>
            <a:off x="3800459" y="3231100"/>
            <a:ext cx="154611" cy="155863"/>
          </a:xfrm>
          <a:prstGeom prst="rect">
            <a:avLst/>
          </a:prstGeom>
          <a:noFill/>
          <a:ln>
            <a:noFill/>
          </a:ln>
        </p:spPr>
      </p:pic>
      <p:sp>
        <p:nvSpPr>
          <p:cNvPr id="234" name="Google Shape;234;p9"/>
          <p:cNvSpPr txBox="1"/>
          <p:nvPr/>
        </p:nvSpPr>
        <p:spPr>
          <a:xfrm>
            <a:off x="3955075" y="3177800"/>
            <a:ext cx="4848900" cy="430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fr" sz="1050" u="none" cap="none" strike="noStrike">
                <a:solidFill>
                  <a:schemeClr val="dk1"/>
                </a:solidFill>
                <a:latin typeface="Arial"/>
                <a:ea typeface="Arial"/>
                <a:cs typeface="Arial"/>
                <a:sym typeface="Arial"/>
              </a:rPr>
              <a:t>Si votre contact habituel est absent, un collaborateur peut prendre le relais sans difficultés</a:t>
            </a:r>
            <a:endParaRPr b="0" i="0" sz="10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50"/>
              <a:buFont typeface="Arial"/>
              <a:buNone/>
            </a:pPr>
            <a:r>
              <a:t/>
            </a:r>
            <a:endParaRPr b="0" i="0" sz="1150" u="none" cap="none" strike="noStrike">
              <a:solidFill>
                <a:schemeClr val="dk1"/>
              </a:solidFill>
              <a:latin typeface="Arial"/>
              <a:ea typeface="Arial"/>
              <a:cs typeface="Arial"/>
              <a:sym typeface="Arial"/>
            </a:endParaRPr>
          </a:p>
        </p:txBody>
      </p:sp>
      <p:pic>
        <p:nvPicPr>
          <p:cNvPr id="235" name="Google Shape;235;p9"/>
          <p:cNvPicPr preferRelativeResize="0"/>
          <p:nvPr/>
        </p:nvPicPr>
        <p:blipFill rotWithShape="1">
          <a:blip r:embed="rId5">
            <a:alphaModFix/>
          </a:blip>
          <a:srcRect b="0" l="0" r="0" t="0"/>
          <a:stretch/>
        </p:blipFill>
        <p:spPr>
          <a:xfrm>
            <a:off x="3800459" y="3732500"/>
            <a:ext cx="154611" cy="155863"/>
          </a:xfrm>
          <a:prstGeom prst="rect">
            <a:avLst/>
          </a:prstGeom>
          <a:noFill/>
          <a:ln>
            <a:noFill/>
          </a:ln>
        </p:spPr>
      </p:pic>
      <p:sp>
        <p:nvSpPr>
          <p:cNvPr id="236" name="Google Shape;236;p9"/>
          <p:cNvSpPr txBox="1"/>
          <p:nvPr/>
        </p:nvSpPr>
        <p:spPr>
          <a:xfrm>
            <a:off x="3955075" y="3679200"/>
            <a:ext cx="4848900" cy="430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fr" sz="1050" u="none" cap="none" strike="noStrike">
                <a:solidFill>
                  <a:schemeClr val="dk1"/>
                </a:solidFill>
                <a:latin typeface="Arial"/>
                <a:ea typeface="Arial"/>
                <a:cs typeface="Arial"/>
                <a:sym typeface="Arial"/>
              </a:rPr>
              <a:t>Chacun d’entre nous reçoit des notifications automatiques ciblées</a:t>
            </a:r>
            <a:r>
              <a:rPr b="0" i="0" lang="fr" sz="1150" u="none" cap="none" strike="noStrike">
                <a:solidFill>
                  <a:schemeClr val="dk1"/>
                </a:solidFill>
                <a:latin typeface="Arial"/>
                <a:ea typeface="Arial"/>
                <a:cs typeface="Arial"/>
                <a:sym typeface="Arial"/>
              </a:rPr>
              <a:t>. </a:t>
            </a:r>
            <a:endParaRPr b="0" i="0" sz="1150" u="none" cap="none" strike="noStrike">
              <a:solidFill>
                <a:schemeClr val="dk1"/>
              </a:solidFill>
              <a:latin typeface="Arial"/>
              <a:ea typeface="Arial"/>
              <a:cs typeface="Arial"/>
              <a:sym typeface="Arial"/>
            </a:endParaRPr>
          </a:p>
        </p:txBody>
      </p:sp>
      <p:pic>
        <p:nvPicPr>
          <p:cNvPr id="237" name="Google Shape;237;p9">
            <a:hlinkClick r:id="rId6"/>
          </p:cNvPr>
          <p:cNvPicPr preferRelativeResize="0"/>
          <p:nvPr/>
        </p:nvPicPr>
        <p:blipFill rotWithShape="1">
          <a:blip r:embed="rId7">
            <a:alphaModFix/>
          </a:blip>
          <a:srcRect b="0" l="0" r="0" t="0"/>
          <a:stretch/>
        </p:blipFill>
        <p:spPr>
          <a:xfrm>
            <a:off x="7227704" y="4663124"/>
            <a:ext cx="1758370" cy="324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ROUX Marlene (FR - IE iBiza - Vaise)</dc:creator>
</cp:coreProperties>
</file>